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xml" ContentType="application/vnd.openxmlformats-officedocument.presentationml.tags+xml"/>
  <Override PartName="/ppt/notesSlides/notesSlide81.xml" ContentType="application/vnd.openxmlformats-officedocument.presentationml.notesSlide+xml"/>
  <Override PartName="/ppt/tags/tag2.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6"/>
  </p:notesMasterIdLst>
  <p:sldIdLst>
    <p:sldId id="256" r:id="rId2"/>
    <p:sldId id="649" r:id="rId3"/>
    <p:sldId id="664" r:id="rId4"/>
    <p:sldId id="571" r:id="rId5"/>
    <p:sldId id="564" r:id="rId6"/>
    <p:sldId id="457" r:id="rId7"/>
    <p:sldId id="618" r:id="rId8"/>
    <p:sldId id="286" r:id="rId9"/>
    <p:sldId id="669" r:id="rId10"/>
    <p:sldId id="670" r:id="rId11"/>
    <p:sldId id="671" r:id="rId12"/>
    <p:sldId id="572" r:id="rId13"/>
    <p:sldId id="316" r:id="rId14"/>
    <p:sldId id="509" r:id="rId15"/>
    <p:sldId id="462" r:id="rId16"/>
    <p:sldId id="663" r:id="rId17"/>
    <p:sldId id="679" r:id="rId18"/>
    <p:sldId id="680" r:id="rId19"/>
    <p:sldId id="320" r:id="rId20"/>
    <p:sldId id="321" r:id="rId21"/>
    <p:sldId id="322" r:id="rId22"/>
    <p:sldId id="574" r:id="rId23"/>
    <p:sldId id="652" r:id="rId24"/>
    <p:sldId id="651" r:id="rId25"/>
    <p:sldId id="653" r:id="rId26"/>
    <p:sldId id="323" r:id="rId27"/>
    <p:sldId id="456" r:id="rId28"/>
    <p:sldId id="458" r:id="rId29"/>
    <p:sldId id="575" r:id="rId30"/>
    <p:sldId id="326" r:id="rId31"/>
    <p:sldId id="535" r:id="rId32"/>
    <p:sldId id="619" r:id="rId33"/>
    <p:sldId id="289" r:id="rId34"/>
    <p:sldId id="622" r:id="rId35"/>
    <p:sldId id="661" r:id="rId36"/>
    <p:sldId id="620" r:id="rId37"/>
    <p:sldId id="418" r:id="rId38"/>
    <p:sldId id="303" r:id="rId39"/>
    <p:sldId id="667" r:id="rId40"/>
    <p:sldId id="692" r:id="rId41"/>
    <p:sldId id="580" r:id="rId42"/>
    <p:sldId id="348" r:id="rId43"/>
    <p:sldId id="519" r:id="rId44"/>
    <p:sldId id="536" r:id="rId45"/>
    <p:sldId id="432" r:id="rId46"/>
    <p:sldId id="516" r:id="rId47"/>
    <p:sldId id="689" r:id="rId48"/>
    <p:sldId id="690" r:id="rId49"/>
    <p:sldId id="601" r:id="rId50"/>
    <p:sldId id="473" r:id="rId51"/>
    <p:sldId id="623" r:id="rId52"/>
    <p:sldId id="627" r:id="rId53"/>
    <p:sldId id="625" r:id="rId54"/>
    <p:sldId id="628" r:id="rId55"/>
    <p:sldId id="629" r:id="rId56"/>
    <p:sldId id="630" r:id="rId57"/>
    <p:sldId id="634" r:id="rId58"/>
    <p:sldId id="631" r:id="rId59"/>
    <p:sldId id="633" r:id="rId60"/>
    <p:sldId id="636" r:id="rId61"/>
    <p:sldId id="391" r:id="rId62"/>
    <p:sldId id="282" r:id="rId63"/>
    <p:sldId id="655" r:id="rId64"/>
    <p:sldId id="656" r:id="rId65"/>
    <p:sldId id="657" r:id="rId66"/>
    <p:sldId id="691" r:id="rId67"/>
    <p:sldId id="496" r:id="rId68"/>
    <p:sldId id="497" r:id="rId69"/>
    <p:sldId id="534" r:id="rId70"/>
    <p:sldId id="646" r:id="rId71"/>
    <p:sldId id="501" r:id="rId72"/>
    <p:sldId id="658" r:id="rId73"/>
    <p:sldId id="687" r:id="rId74"/>
    <p:sldId id="640" r:id="rId75"/>
    <p:sldId id="641" r:id="rId76"/>
    <p:sldId id="642" r:id="rId77"/>
    <p:sldId id="693" r:id="rId78"/>
    <p:sldId id="684" r:id="rId79"/>
    <p:sldId id="685" r:id="rId80"/>
    <p:sldId id="686" r:id="rId81"/>
    <p:sldId id="648" r:id="rId82"/>
    <p:sldId id="639" r:id="rId83"/>
    <p:sldId id="645" r:id="rId84"/>
    <p:sldId id="508" r:id="rId85"/>
    <p:sldId id="499" r:id="rId86"/>
    <p:sldId id="607" r:id="rId87"/>
    <p:sldId id="511" r:id="rId88"/>
    <p:sldId id="512" r:id="rId89"/>
    <p:sldId id="515" r:id="rId90"/>
    <p:sldId id="556" r:id="rId91"/>
    <p:sldId id="614" r:id="rId92"/>
    <p:sldId id="688" r:id="rId93"/>
    <p:sldId id="673" r:id="rId94"/>
    <p:sldId id="674" r:id="rId95"/>
    <p:sldId id="675" r:id="rId96"/>
    <p:sldId id="676" r:id="rId97"/>
    <p:sldId id="677" r:id="rId98"/>
    <p:sldId id="678" r:id="rId99"/>
    <p:sldId id="662" r:id="rId100"/>
    <p:sldId id="438" r:id="rId101"/>
    <p:sldId id="439" r:id="rId102"/>
    <p:sldId id="659" r:id="rId103"/>
    <p:sldId id="650" r:id="rId104"/>
    <p:sldId id="533" r:id="rId105"/>
    <p:sldId id="441" r:id="rId106"/>
    <p:sldId id="609" r:id="rId107"/>
    <p:sldId id="336" r:id="rId108"/>
    <p:sldId id="437" r:id="rId109"/>
    <p:sldId id="366" r:id="rId110"/>
    <p:sldId id="367" r:id="rId111"/>
    <p:sldId id="369" r:id="rId112"/>
    <p:sldId id="482" r:id="rId113"/>
    <p:sldId id="483" r:id="rId114"/>
    <p:sldId id="570" r:id="rId115"/>
    <p:sldId id="654" r:id="rId116"/>
    <p:sldId id="505" r:id="rId117"/>
    <p:sldId id="506" r:id="rId118"/>
    <p:sldId id="477" r:id="rId119"/>
    <p:sldId id="479" r:id="rId120"/>
    <p:sldId id="480" r:id="rId121"/>
    <p:sldId id="610" r:id="rId122"/>
    <p:sldId id="647" r:id="rId123"/>
    <p:sldId id="681" r:id="rId124"/>
    <p:sldId id="682"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33" autoAdjust="0"/>
    <p:restoredTop sz="84525" autoAdjust="0"/>
  </p:normalViewPr>
  <p:slideViewPr>
    <p:cSldViewPr>
      <p:cViewPr varScale="1">
        <p:scale>
          <a:sx n="86" d="100"/>
          <a:sy n="86" d="100"/>
        </p:scale>
        <p:origin x="336" y="58"/>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varScale="1">
      <p:scale>
        <a:sx n="1" d="1"/>
        <a:sy n="1" d="1"/>
      </p:scale>
      <p:origin x="0" y="-1996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F23A3D60-C6AF-4B83-80E4-2DCE34B47943}" type="presOf" srcId="{B5E039F1-BBD9-49CA-AED0-167893AD4C2D}" destId="{AA9D5778-9E54-41DB-BF3A-44486A11C644}" srcOrd="0" destOrd="0" presId="urn:microsoft.com/office/officeart/2005/8/layout/matrix3"/>
    <dgm:cxn modelId="{3C19796D-28CD-4588-964D-8182AA75934E}" type="presOf" srcId="{3E4F9D75-D5D8-4314-ACBD-27833A7F9B37}" destId="{0F528374-3DE1-4486-B71C-82DC73192314}" srcOrd="0" destOrd="0" presId="urn:microsoft.com/office/officeart/2005/8/layout/matrix3"/>
    <dgm:cxn modelId="{D38D017A-6CB8-4A57-90AA-8ADB32B057AF}"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D202BC90-6A3E-402E-A3CD-C48B92C8B66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FC93D3CF-8BE5-4B90-A1DE-5AE9B3A07321}"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5EC3A896-09C5-4EA9-AC89-654B4A813998}" type="presParOf" srcId="{0F528374-3DE1-4486-B71C-82DC73192314}" destId="{7476B03F-5A87-4E08-A32E-D8B9821AFAB6}" srcOrd="0" destOrd="0" presId="urn:microsoft.com/office/officeart/2005/8/layout/matrix3"/>
    <dgm:cxn modelId="{D7D8C8FE-6D4F-4CEA-8667-4E25BB605CDF}" type="presParOf" srcId="{0F528374-3DE1-4486-B71C-82DC73192314}" destId="{ECAE1A64-3C26-4CD0-8055-16154FF0361B}" srcOrd="1" destOrd="0" presId="urn:microsoft.com/office/officeart/2005/8/layout/matrix3"/>
    <dgm:cxn modelId="{8C92C724-6D8F-4F5F-A6AA-EFF71A76CBF6}" type="presParOf" srcId="{0F528374-3DE1-4486-B71C-82DC73192314}" destId="{AA9D5778-9E54-41DB-BF3A-44486A11C644}" srcOrd="2" destOrd="0" presId="urn:microsoft.com/office/officeart/2005/8/layout/matrix3"/>
    <dgm:cxn modelId="{F80EBF10-AB9D-4B71-906E-AFBAEEF74496}" type="presParOf" srcId="{0F528374-3DE1-4486-B71C-82DC73192314}" destId="{B6C28692-8BAE-4E06-A3BE-9AAFCCA84D47}" srcOrd="3" destOrd="0" presId="urn:microsoft.com/office/officeart/2005/8/layout/matrix3"/>
    <dgm:cxn modelId="{98C4600F-015C-4FEC-9A1E-AAB41684ABCE}"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2019-01-21</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145585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215904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390664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17946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1975121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544280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47</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48</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63</a:t>
            </a:fld>
            <a:endParaRPr lang="en-US" dirty="0"/>
          </a:p>
        </p:txBody>
      </p:sp>
    </p:spTree>
    <p:extLst>
      <p:ext uri="{BB962C8B-B14F-4D97-AF65-F5344CB8AC3E}">
        <p14:creationId xmlns:p14="http://schemas.microsoft.com/office/powerpoint/2010/main" val="860866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64</a:t>
            </a:fld>
            <a:endParaRPr lang="en-US" dirty="0"/>
          </a:p>
        </p:txBody>
      </p:sp>
    </p:spTree>
    <p:extLst>
      <p:ext uri="{BB962C8B-B14F-4D97-AF65-F5344CB8AC3E}">
        <p14:creationId xmlns:p14="http://schemas.microsoft.com/office/powerpoint/2010/main" val="2016465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65</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66</a:t>
            </a:fld>
            <a:endParaRPr lang="en-US" dirty="0"/>
          </a:p>
        </p:txBody>
      </p:sp>
    </p:spTree>
    <p:extLst>
      <p:ext uri="{BB962C8B-B14F-4D97-AF65-F5344CB8AC3E}">
        <p14:creationId xmlns:p14="http://schemas.microsoft.com/office/powerpoint/2010/main" val="2098901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val="2734695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75</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dirty="0"/>
          </a:p>
        </p:txBody>
      </p:sp>
    </p:spTree>
    <p:extLst>
      <p:ext uri="{BB962C8B-B14F-4D97-AF65-F5344CB8AC3E}">
        <p14:creationId xmlns:p14="http://schemas.microsoft.com/office/powerpoint/2010/main" val="10495702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p14="http://schemas.microsoft.com/office/powerpoint/2010/main" val="29020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82</a:t>
            </a:fld>
            <a:endParaRPr lang="en-CA"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my site as a demo http://nprogram.azurewebsites.net/DiagnosticReport/1 vs. /10</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83</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86</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21003121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4972787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42511042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290843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19246124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98</a:t>
            </a:fld>
            <a:endParaRPr lang="en-CA" dirty="0"/>
          </a:p>
        </p:txBody>
      </p:sp>
    </p:spTree>
    <p:extLst>
      <p:ext uri="{BB962C8B-B14F-4D97-AF65-F5344CB8AC3E}">
        <p14:creationId xmlns:p14="http://schemas.microsoft.com/office/powerpoint/2010/main" val="26905489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5157531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100</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102</a:t>
            </a:fld>
            <a:endParaRPr lang="en-CA" dirty="0"/>
          </a:p>
        </p:txBody>
      </p:sp>
    </p:spTree>
    <p:extLst>
      <p:ext uri="{BB962C8B-B14F-4D97-AF65-F5344CB8AC3E}">
        <p14:creationId xmlns:p14="http://schemas.microsoft.com/office/powerpoint/2010/main" val="31015654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106</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111</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112</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9895296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113</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116</a:t>
            </a:fld>
            <a:endParaRPr lang="en-CA"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117</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119</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120</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121</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xmlns="">
                  <a:solidFill>
                    <a:schemeClr val="tx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 2019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159563" y="6501343"/>
            <a:ext cx="8256917"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10416480" y="6501343"/>
            <a:ext cx="1741984"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2019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HIR/documents/tree/master/presentations/2019-01%20Webinar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dirty="0">
                <a:ea typeface="ＭＳ Ｐゴシック" pitchFamily="34" charset="-128"/>
              </a:rPr>
              <a:t>January 22-23, 2019</a:t>
            </a:r>
          </a:p>
          <a:p>
            <a:r>
              <a:rPr lang="en-US" sz="3200" dirty="0">
                <a:ea typeface="ＭＳ Ｐゴシック" pitchFamily="34" charset="-128"/>
              </a:rPr>
              <a:t>Rik Smithies</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1"/>
          </p:nvPr>
        </p:nvSpPr>
        <p:spPr/>
        <p:txBody>
          <a:bodyPr/>
          <a:lstStyle/>
          <a:p>
            <a:r>
              <a:rPr lang="en-AU" dirty="0"/>
              <a:t>Reference Implementations – object models, parsers, serializers, clients, validators, utilities</a:t>
            </a:r>
          </a:p>
          <a:p>
            <a:r>
              <a:rPr lang="en-AU" dirty="0"/>
              <a:t>Schema, Schematron, Validation Pack</a:t>
            </a:r>
          </a:p>
          <a:p>
            <a:r>
              <a:rPr lang="en-AU" dirty="0"/>
              <a:t>1000s of examples</a:t>
            </a:r>
          </a:p>
          <a:p>
            <a:r>
              <a:rPr lang="en-AU" dirty="0"/>
              <a:t>Servers… </a:t>
            </a:r>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100</a:t>
            </a:fld>
            <a:endParaRPr lang="en-CA" dirty="0"/>
          </a:p>
        </p:txBody>
      </p:sp>
    </p:spTree>
    <p:extLst>
      <p:ext uri="{BB962C8B-B14F-4D97-AF65-F5344CB8AC3E}">
        <p14:creationId xmlns:p14="http://schemas.microsoft.com/office/powerpoint/2010/main" val="31349550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sz="quarter" idx="1"/>
          </p:nvPr>
        </p:nvSpPr>
        <p:spPr/>
        <p:txBody>
          <a:bodyPr/>
          <a:lstStyle/>
          <a:p>
            <a:r>
              <a:rPr lang="en-AU" dirty="0"/>
              <a:t>Use the servers to explore how it works</a:t>
            </a:r>
          </a:p>
          <a:p>
            <a:pPr lvl="1"/>
            <a:r>
              <a:rPr lang="en-AU" sz="2400" dirty="0"/>
              <a:t>wiki.hl7.org/index.php?title=Publicly_Available_FHIR_Servers_for_testing</a:t>
            </a:r>
            <a:endParaRPr lang="en-AU" dirty="0"/>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reading the specification :-)</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37795676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endParaRPr lang="en-CA" dirty="0"/>
          </a:p>
        </p:txBody>
      </p:sp>
      <p:sp>
        <p:nvSpPr>
          <p:cNvPr id="3" name="Content Placeholder 2"/>
          <p:cNvSpPr>
            <a:spLocks noGrp="1"/>
          </p:cNvSpPr>
          <p:nvPr>
            <p:ph idx="1"/>
          </p:nvPr>
        </p:nvSpPr>
        <p:spPr/>
        <p:txBody>
          <a:bodyPr/>
          <a:lstStyle/>
          <a:p>
            <a:r>
              <a:rPr lang="en-CA" sz="3200" dirty="0"/>
              <a:t>Access public server using</a:t>
            </a:r>
          </a:p>
          <a:p>
            <a:pPr lvl="1"/>
            <a:r>
              <a:rPr lang="en-CA" sz="2800" dirty="0"/>
              <a:t>Browser can be used for Read interactions</a:t>
            </a:r>
          </a:p>
          <a:p>
            <a:pPr lvl="2"/>
            <a:r>
              <a:rPr lang="en-CA" dirty="0"/>
              <a:t>Clickable demo at fhirtest.com</a:t>
            </a:r>
          </a:p>
          <a:p>
            <a:pPr lvl="1"/>
            <a:r>
              <a:rPr lang="en-CA" sz="2800" dirty="0"/>
              <a:t>Developer Tools to Create and Update </a:t>
            </a:r>
          </a:p>
          <a:p>
            <a:pPr lvl="2"/>
            <a:r>
              <a:rPr lang="en-CA" dirty="0"/>
              <a:t>Postman, Fiddler and other applications</a:t>
            </a:r>
          </a:p>
          <a:p>
            <a:pPr lvl="2"/>
            <a:r>
              <a:rPr lang="en-CA" dirty="0"/>
              <a:t>Curl – command line tool</a:t>
            </a:r>
          </a:p>
          <a:p>
            <a:pPr lvl="2"/>
            <a:r>
              <a:rPr lang="en-CA" dirty="0"/>
              <a:t>ClinFHIR, NotePad++ Plugin</a:t>
            </a:r>
          </a:p>
          <a:p>
            <a:pPr lvl="2"/>
            <a:r>
              <a:rPr lang="en-CA" dirty="0"/>
              <a:t>Also XML/JSON tools e.g. XMLSpy, Oxygen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102</a:t>
            </a:fld>
            <a:endParaRPr lang="en-CA" dirty="0"/>
          </a:p>
        </p:txBody>
      </p:sp>
    </p:spTree>
    <p:extLst>
      <p:ext uri="{BB962C8B-B14F-4D97-AF65-F5344CB8AC3E}">
        <p14:creationId xmlns:p14="http://schemas.microsoft.com/office/powerpoint/2010/main" val="30475540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(David Hay’s) clinFHIR tool</a:t>
            </a:r>
          </a:p>
          <a:p>
            <a:pPr lvl="1"/>
            <a:r>
              <a:rPr lang="en-US" dirty="0"/>
              <a:t>http://clinfhir.com/</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2"/>
            <a:endParaRPr lang="en-US" dirty="0"/>
          </a:p>
        </p:txBody>
      </p:sp>
      <p:sp>
        <p:nvSpPr>
          <p:cNvPr id="2" name="Title 1"/>
          <p:cNvSpPr>
            <a:spLocks noGrp="1"/>
          </p:cNvSpPr>
          <p:nvPr>
            <p:ph type="title"/>
          </p:nvPr>
        </p:nvSpPr>
        <p:spPr>
          <a:xfrm>
            <a:off x="431371" y="764703"/>
            <a:ext cx="8736971" cy="720081"/>
          </a:xfrm>
        </p:spPr>
        <p:txBody>
          <a:bodyPr/>
          <a:lstStyle/>
          <a:p>
            <a:r>
              <a:rPr lang="en-US" dirty="0"/>
              <a:t>Tools to Visualize FHIR resources	</a:t>
            </a:r>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103</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1371" y="764705"/>
            <a:ext cx="8736971" cy="720080"/>
          </a:xfrm>
        </p:spPr>
        <p:txBody>
          <a:bodyPr/>
          <a:lstStyle/>
          <a:p>
            <a:r>
              <a:rPr lang="en-US" dirty="0"/>
              <a:t>Tools to Visualize FHIR resources	</a:t>
            </a:r>
          </a:p>
        </p:txBody>
      </p:sp>
      <p:sp>
        <p:nvSpPr>
          <p:cNvPr id="3" name="Content Placeholder 2"/>
          <p:cNvSpPr>
            <a:spLocks noGrp="1"/>
          </p:cNvSpPr>
          <p:nvPr>
            <p:ph idx="1"/>
          </p:nvPr>
        </p:nvSpPr>
        <p:spPr/>
        <p:txBody>
          <a:bodyPr/>
          <a:lstStyle/>
          <a:p>
            <a:r>
              <a:rPr lang="en-US" dirty="0"/>
              <a:t>TextEditor</a:t>
            </a:r>
          </a:p>
          <a:p>
            <a:pPr lvl="1"/>
            <a:r>
              <a:rPr lang="en-US" dirty="0"/>
              <a:t>Notepad++</a:t>
            </a:r>
          </a:p>
          <a:p>
            <a:pPr lvl="2"/>
            <a:r>
              <a:rPr lang="en-US" dirty="0"/>
              <a:t>FHIR Plugin (</a:t>
            </a:r>
            <a:r>
              <a:rPr lang="en-US" dirty="0">
                <a:hlinkClick r:id="rId3"/>
              </a:rPr>
              <a:t>http://www.healthintersections.com.au/FhirServer/fhirnpp.htm</a:t>
            </a:r>
            <a:r>
              <a:rPr lang="en-US" dirty="0"/>
              <a:t>)</a:t>
            </a:r>
          </a:p>
          <a:p>
            <a:pPr lvl="1"/>
            <a:r>
              <a:rPr lang="en-US" dirty="0"/>
              <a:t>Atom, etc.</a:t>
            </a:r>
          </a:p>
          <a:p>
            <a:r>
              <a:rPr lang="en-US" dirty="0"/>
              <a:t>XML/JSON editors</a:t>
            </a:r>
          </a:p>
          <a:p>
            <a:pPr lvl="1"/>
            <a:r>
              <a:rPr lang="en-US" dirty="0"/>
              <a:t>XMLSpy, Oxygen etc.</a:t>
            </a:r>
          </a:p>
          <a:p>
            <a:endParaRPr lang="en-US" dirty="0"/>
          </a:p>
          <a:p>
            <a:pPr lvl="2"/>
            <a:endParaRPr lang="en-US" dirty="0"/>
          </a:p>
        </p:txBody>
      </p:sp>
      <p:sp>
        <p:nvSpPr>
          <p:cNvPr id="8" name="Slide Number Placeholder 3">
            <a:extLst>
              <a:ext uri="{FF2B5EF4-FFF2-40B4-BE49-F238E27FC236}">
                <a16:creationId xmlns:a16="http://schemas.microsoft.com/office/drawing/2014/main" id="{E39AE785-B169-4FF4-B1BD-E39DFF292D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104</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sz="quarter" idx="1"/>
          </p:nvPr>
        </p:nvSpPr>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105</a:t>
            </a:fld>
            <a:endParaRPr lang="en-CA" dirty="0"/>
          </a:p>
        </p:txBody>
      </p:sp>
    </p:spTree>
    <p:extLst>
      <p:ext uri="{BB962C8B-B14F-4D97-AF65-F5344CB8AC3E}">
        <p14:creationId xmlns:p14="http://schemas.microsoft.com/office/powerpoint/2010/main" val="42029219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1"/>
          </p:nvPr>
        </p:nvPicPr>
        <p:blipFill>
          <a:blip r:embed="rId3" cstate="print"/>
          <a:stretch>
            <a:fillRect/>
          </a:stretch>
        </p:blipFill>
        <p:spPr>
          <a:xfrm>
            <a:off x="1422522" y="4583450"/>
            <a:ext cx="1720786" cy="1720786"/>
          </a:xfrm>
        </p:spPr>
      </p:pic>
      <p:pic>
        <p:nvPicPr>
          <p:cNvPr id="9" name="Snagit_PPT4B35" descr="PPT4B35.png"/>
          <p:cNvPicPr>
            <a:picLocks noChangeAspect="1"/>
          </p:cNvPicPr>
          <p:nvPr/>
        </p:nvPicPr>
        <p:blipFill>
          <a:blip r:embed="rId4" cstate="print"/>
          <a:stretch>
            <a:fillRect/>
          </a:stretch>
        </p:blipFill>
        <p:spPr>
          <a:xfrm>
            <a:off x="3791745" y="1747514"/>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7986394" y="2241016"/>
            <a:ext cx="3404816" cy="3404817"/>
          </a:xfrm>
          <a:prstGeom prst="rect">
            <a:avLst/>
          </a:prstGeom>
          <a:noFill/>
        </p:spPr>
      </p:pic>
      <p:sp>
        <p:nvSpPr>
          <p:cNvPr id="8" name="TextBox 7"/>
          <p:cNvSpPr txBox="1"/>
          <p:nvPr/>
        </p:nvSpPr>
        <p:spPr>
          <a:xfrm>
            <a:off x="8583608" y="5805264"/>
            <a:ext cx="2721108" cy="369332"/>
          </a:xfrm>
          <a:prstGeom prst="rect">
            <a:avLst/>
          </a:prstGeom>
          <a:noFill/>
        </p:spPr>
        <p:txBody>
          <a:bodyPr wrap="square" rtlCol="0">
            <a:spAutoFit/>
          </a:bodyPr>
          <a:lstStyle/>
          <a:p>
            <a:r>
              <a:rPr lang="en-US" dirty="0"/>
              <a:t>chat.fhir.org (“Zulip”)</a:t>
            </a:r>
          </a:p>
        </p:txBody>
      </p:sp>
      <p:sp>
        <p:nvSpPr>
          <p:cNvPr id="10" name="TextBox 9"/>
          <p:cNvSpPr txBox="1"/>
          <p:nvPr/>
        </p:nvSpPr>
        <p:spPr>
          <a:xfrm>
            <a:off x="3366374" y="5120677"/>
            <a:ext cx="2792171"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3455586" y="2775156"/>
            <a:ext cx="4680520" cy="369332"/>
          </a:xfrm>
          <a:prstGeom prst="rect">
            <a:avLst/>
          </a:prstGeom>
          <a:noFill/>
        </p:spPr>
        <p:txBody>
          <a:bodyPr wrap="square" rtlCol="0">
            <a:spAutoFit/>
          </a:bodyPr>
          <a:lstStyle/>
          <a:p>
            <a:r>
              <a:rPr lang="en-US" dirty="0"/>
              <a:t>http://gforge.hl7.org/gf/project/fhir/tracker</a:t>
            </a:r>
          </a:p>
        </p:txBody>
      </p:sp>
      <p:sp>
        <p:nvSpPr>
          <p:cNvPr id="12" name="TextBox 11">
            <a:extLst>
              <a:ext uri="{FF2B5EF4-FFF2-40B4-BE49-F238E27FC236}">
                <a16:creationId xmlns:a16="http://schemas.microsoft.com/office/drawing/2014/main" id="{CDE5000B-9032-47AE-9B91-6C5D8AF7B79F}"/>
              </a:ext>
            </a:extLst>
          </p:cNvPr>
          <p:cNvSpPr txBox="1"/>
          <p:nvPr/>
        </p:nvSpPr>
        <p:spPr>
          <a:xfrm>
            <a:off x="3022545" y="3794457"/>
            <a:ext cx="3024336"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000768" y="3150783"/>
            <a:ext cx="5046113" cy="7114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106</a:t>
            </a:fld>
            <a:endParaRPr lang="en-CA" dirty="0"/>
          </a:p>
        </p:txBody>
      </p:sp>
    </p:spTree>
    <p:extLst>
      <p:ext uri="{BB962C8B-B14F-4D97-AF65-F5344CB8AC3E}">
        <p14:creationId xmlns:p14="http://schemas.microsoft.com/office/powerpoint/2010/main" val="33744684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idx="1"/>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107</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sz="quarter" idx="1"/>
          </p:nvPr>
        </p:nvSpPr>
        <p:spPr/>
        <p:txBody>
          <a:bodyPr/>
          <a:lstStyle/>
          <a:p>
            <a:r>
              <a:rPr lang="en-AU" sz="2800" dirty="0"/>
              <a:t>Standalone FHIR Server</a:t>
            </a:r>
          </a:p>
          <a:p>
            <a:r>
              <a:rPr lang="en-AU" sz="2800" dirty="0"/>
              <a:t>A FHIR Server in front of an existing application (e.g. SQL)</a:t>
            </a:r>
          </a:p>
          <a:p>
            <a:r>
              <a:rPr lang="en-AU" sz="2800" dirty="0"/>
              <a:t>An interface engine that ‘speaks’ FHIR</a:t>
            </a:r>
          </a:p>
          <a:p>
            <a:r>
              <a:rPr lang="en-AU" sz="2800" dirty="0"/>
              <a:t>A tablet/mobile phone application</a:t>
            </a:r>
          </a:p>
          <a:p>
            <a:r>
              <a:rPr lang="en-AU" sz="2800" dirty="0"/>
              <a:t>Web portal uses FHIR to access other systems</a:t>
            </a:r>
          </a:p>
          <a:p>
            <a:r>
              <a:rPr lang="en-AU" sz="2800" dirty="0"/>
              <a:t>A healthcare application that access information from multiple systems as well as it’s own server</a:t>
            </a:r>
          </a:p>
          <a:p>
            <a:r>
              <a:rPr lang="en-AU" sz="2800" dirty="0"/>
              <a:t>Smart-On-FHIR – an EHR plug-in framework</a:t>
            </a:r>
          </a:p>
        </p:txBody>
      </p:sp>
      <p:sp>
        <p:nvSpPr>
          <p:cNvPr id="8" name="Slide Number Placeholder 3">
            <a:extLst>
              <a:ext uri="{FF2B5EF4-FFF2-40B4-BE49-F238E27FC236}">
                <a16:creationId xmlns:a16="http://schemas.microsoft.com/office/drawing/2014/main" id="{1E0DF574-25AF-4B46-BBAA-525E2ED978FD}"/>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108</a:t>
            </a:fld>
            <a:endParaRPr lang="en-CA" dirty="0"/>
          </a:p>
        </p:txBody>
      </p:sp>
    </p:spTree>
    <p:extLst>
      <p:ext uri="{BB962C8B-B14F-4D97-AF65-F5344CB8AC3E}">
        <p14:creationId xmlns:p14="http://schemas.microsoft.com/office/powerpoint/2010/main" val="705395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idx="1"/>
          </p:nvPr>
        </p:nvSpPr>
        <p:spPr/>
        <p:txBody>
          <a:bodyPr/>
          <a:lstStyle/>
          <a:p>
            <a:r>
              <a:rPr lang="en-US" dirty="0"/>
              <a:t>No expectation that people will migrate existing interfaces any time soon.</a:t>
            </a:r>
          </a:p>
          <a:p>
            <a:pPr lvl="1"/>
            <a:r>
              <a:rPr lang="en-US" dirty="0"/>
              <a:t>Obviously based on cost to benefit</a:t>
            </a:r>
          </a:p>
          <a:p>
            <a:r>
              <a:rPr lang="en-US" dirty="0"/>
              <a:t>Initial adopters will be green-field, new technology</a:t>
            </a:r>
          </a:p>
          <a:p>
            <a:r>
              <a:rPr lang="en-US" dirty="0"/>
              <a:t>FHIR may see use behind the scenes in v2 systems before it sees use over the wire</a:t>
            </a:r>
          </a:p>
          <a:p>
            <a:r>
              <a:rPr lang="en-US" dirty="0"/>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109</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idx="1"/>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110</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idx="1"/>
          </p:nvPr>
        </p:nvSpPr>
        <p:spPr/>
        <p:txBody>
          <a:bodyPr/>
          <a:lstStyle/>
          <a:p>
            <a:r>
              <a:rPr lang="en-US" dirty="0"/>
              <a:t>http://wiki.hl7.org/index.php?title=C-CDA_on_FHIR</a:t>
            </a:r>
          </a:p>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idx="1"/>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113</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Predefined Resources &amp; API</a:t>
            </a:r>
          </a:p>
          <a:p>
            <a:pPr lvl="1"/>
            <a:r>
              <a:rPr lang="en-US" sz="2400" dirty="0"/>
              <a:t>Analysis already done, and can be safely extended</a:t>
            </a:r>
          </a:p>
          <a:p>
            <a:r>
              <a:rPr lang="en-US" sz="2800" dirty="0"/>
              <a:t>All paradigms, All Architectures, All Clients</a:t>
            </a:r>
          </a:p>
          <a:p>
            <a:pPr lvl="1"/>
            <a:r>
              <a:rPr lang="en-US" sz="2400" dirty="0"/>
              <a:t>Thick client, browser, mobile, devices</a:t>
            </a:r>
          </a:p>
          <a:p>
            <a:r>
              <a:rPr lang="en-US" sz="2800" dirty="0"/>
              <a:t>Implementer friendly</a:t>
            </a:r>
          </a:p>
          <a:p>
            <a:pPr lvl="1"/>
            <a:r>
              <a:rPr lang="en-US" sz="2400" dirty="0"/>
              <a:t>Simple to understand and access with examples</a:t>
            </a:r>
          </a:p>
          <a:p>
            <a:pPr lvl="1"/>
            <a:r>
              <a:rPr lang="en-US" sz="2400" dirty="0"/>
              <a:t>Familiar tooling &amp; familiar technologies – XML/JSON, HTTP, SSL, OAuth</a:t>
            </a:r>
          </a:p>
          <a:p>
            <a:pPr lvl="1"/>
            <a:r>
              <a:rPr lang="en-US" sz="2400" dirty="0"/>
              <a:t>Libraries available – HAPI, Furore, reference implementation</a:t>
            </a:r>
          </a:p>
          <a:p>
            <a:endParaRPr lang="en-US" sz="2800" dirty="0"/>
          </a:p>
          <a:p>
            <a:endParaRPr lang="en-US" sz="14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114</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Mobile friendly</a:t>
            </a:r>
          </a:p>
          <a:p>
            <a:pPr lvl="1"/>
            <a:r>
              <a:rPr lang="en-US" sz="2400" dirty="0"/>
              <a:t>Concise, REST API &amp; JSON</a:t>
            </a:r>
          </a:p>
          <a:p>
            <a:r>
              <a:rPr lang="en-US" sz="2800" dirty="0"/>
              <a:t>Don’t need to understand Health Care domain to implement</a:t>
            </a:r>
          </a:p>
          <a:p>
            <a:pPr lvl="1"/>
            <a:r>
              <a:rPr lang="en-US" sz="2400" dirty="0"/>
              <a:t>Developers or Analysts</a:t>
            </a:r>
          </a:p>
          <a:p>
            <a:r>
              <a:rPr lang="en-US" sz="2800" dirty="0"/>
              <a:t>Already in use Internationally</a:t>
            </a:r>
          </a:p>
          <a:p>
            <a:pPr lvl="1"/>
            <a:r>
              <a:rPr lang="en-US" sz="2400" dirty="0"/>
              <a:t>1000 Organizations, 25 Countries, all Continents (except Antarctica)</a:t>
            </a:r>
          </a:p>
          <a:p>
            <a:pPr lvl="1"/>
            <a:r>
              <a:rPr lang="en-US" sz="2400" dirty="0"/>
              <a:t>Involvement from Providers, Vendors, Payers, Governments</a:t>
            </a:r>
          </a:p>
          <a:p>
            <a:r>
              <a:rPr lang="en-US" sz="2800" dirty="0"/>
              <a:t>Large community for support</a:t>
            </a:r>
          </a:p>
          <a:p>
            <a:endParaRPr lang="en-US" sz="1400" dirty="0"/>
          </a:p>
          <a:p>
            <a:endParaRPr lang="en-US" sz="1200" dirty="0"/>
          </a:p>
        </p:txBody>
      </p:sp>
      <p:sp>
        <p:nvSpPr>
          <p:cNvPr id="4" name="TextBox 3"/>
          <p:cNvSpPr txBox="1"/>
          <p:nvPr/>
        </p:nvSpPr>
        <p:spPr>
          <a:xfrm>
            <a:off x="1015836" y="5754593"/>
            <a:ext cx="10323082" cy="523220"/>
          </a:xfrm>
          <a:prstGeom prst="rect">
            <a:avLst/>
          </a:prstGeom>
          <a:noFill/>
        </p:spPr>
        <p:txBody>
          <a:bodyPr wrap="none" rtlCol="0">
            <a:spAutoFit/>
          </a:bodyPr>
          <a:lstStyle/>
          <a:p>
            <a:r>
              <a:rPr lang="en-US" sz="2800" i="1" dirty="0"/>
              <a:t>Results in faster, cheaper deployments that are more re-usable </a:t>
            </a:r>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115</a:t>
            </a:fld>
            <a:endParaRPr lang="en-CA" dirty="0"/>
          </a:p>
        </p:txBody>
      </p:sp>
    </p:spTree>
    <p:custDataLst>
      <p:tags r:id="rId1"/>
    </p:custDataLst>
    <p:extLst>
      <p:ext uri="{BB962C8B-B14F-4D97-AF65-F5344CB8AC3E}">
        <p14:creationId xmlns:p14="http://schemas.microsoft.com/office/powerpoint/2010/main" val="15181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a:t>These factors will drive down the cost of integration and interoperability </a:t>
            </a:r>
          </a:p>
          <a:p>
            <a:pPr lvl="1"/>
            <a:r>
              <a:rPr lang="en-AU" dirty="0"/>
              <a:t>Easier to Develop</a:t>
            </a:r>
          </a:p>
          <a:p>
            <a:pPr lvl="1"/>
            <a:r>
              <a:rPr lang="en-AU" dirty="0"/>
              <a:t>Easier to Troubleshoot</a:t>
            </a:r>
          </a:p>
          <a:p>
            <a:pPr lvl="1"/>
            <a:r>
              <a:rPr lang="en-AU" dirty="0"/>
              <a:t>Easier to Leverage in production</a:t>
            </a:r>
          </a:p>
          <a:p>
            <a:pPr lvl="1"/>
            <a:r>
              <a:rPr lang="en-AU" dirty="0"/>
              <a:t>More people to do the work (less expensive consultants)</a:t>
            </a:r>
          </a:p>
          <a:p>
            <a:r>
              <a:rPr lang="en-AU" sz="2800" dirty="0"/>
              <a:t>Competing approaches will have to match the cost, or disappear – effect is already being felt</a:t>
            </a:r>
          </a:p>
        </p:txBody>
      </p:sp>
      <p:sp>
        <p:nvSpPr>
          <p:cNvPr id="6" name="Slide Number Placeholder 3">
            <a:extLst>
              <a:ext uri="{FF2B5EF4-FFF2-40B4-BE49-F238E27FC236}">
                <a16:creationId xmlns:a16="http://schemas.microsoft.com/office/drawing/2014/main" id="{C1F09232-E2DA-42DB-BFD9-E92DB6E4A26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116</a:t>
            </a:fld>
            <a:endParaRPr lang="en-CA" dirty="0"/>
          </a:p>
        </p:txBody>
      </p:sp>
    </p:spTree>
    <p:extLst>
      <p:ext uri="{BB962C8B-B14F-4D97-AF65-F5344CB8AC3E}">
        <p14:creationId xmlns:p14="http://schemas.microsoft.com/office/powerpoint/2010/main" val="7019083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idx="1"/>
          </p:nvPr>
        </p:nvSpPr>
        <p:spPr>
          <a:xfrm>
            <a:off x="983432" y="1844825"/>
            <a:ext cx="885252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 :-)</a:t>
            </a:r>
          </a:p>
          <a:p>
            <a:pPr lvl="1"/>
            <a:endParaRPr lang="en-AU" sz="20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117</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607455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idx="1"/>
          </p:nvPr>
        </p:nvSpPr>
        <p:spPr/>
        <p:txBody>
          <a:bodyPr/>
          <a:lstStyle/>
          <a:p>
            <a:pPr lvl="0"/>
            <a:r>
              <a:rPr lang="en-AU" sz="3200" dirty="0"/>
              <a:t>Currently </a:t>
            </a:r>
            <a:r>
              <a:rPr lang="en-AU" sz="3200" dirty="0" err="1"/>
              <a:t>R4</a:t>
            </a:r>
            <a:r>
              <a:rPr lang="en-AU" sz="3200" dirty="0"/>
              <a:t> (December 2018)</a:t>
            </a:r>
          </a:p>
          <a:p>
            <a:pPr lvl="1"/>
            <a:r>
              <a:rPr lang="en-AU" sz="2700" dirty="0"/>
              <a:t>Previously “STU3” = Standard for Trial Use</a:t>
            </a:r>
            <a:endParaRPr lang="en-AU" sz="1500" i="1" dirty="0"/>
          </a:p>
          <a:p>
            <a:pPr lvl="1"/>
            <a:r>
              <a:rPr lang="en-AU" sz="2700" dirty="0" err="1"/>
              <a:t>R4</a:t>
            </a:r>
            <a:r>
              <a:rPr lang="en-AU" sz="2700" dirty="0"/>
              <a:t> first to have (some) “Normative” content</a:t>
            </a:r>
          </a:p>
          <a:p>
            <a:pPr lvl="0"/>
            <a:r>
              <a:rPr lang="en-AU" sz="3200" dirty="0" err="1"/>
              <a:t>R5</a:t>
            </a:r>
            <a:r>
              <a:rPr lang="en-AU" sz="3200" dirty="0"/>
              <a:t>…</a:t>
            </a:r>
          </a:p>
          <a:p>
            <a:pPr lvl="1"/>
            <a:r>
              <a:rPr lang="en-AU" sz="2400" dirty="0"/>
              <a:t>More resources progress to normative</a:t>
            </a:r>
          </a:p>
          <a:p>
            <a:pPr lvl="1"/>
            <a:r>
              <a:rPr lang="en-AU" sz="2400" dirty="0"/>
              <a:t>More support for implementation guides</a:t>
            </a:r>
          </a:p>
          <a:p>
            <a:pPr lvl="1"/>
            <a:r>
              <a:rPr lang="en-AU" sz="2400" dirty="0"/>
              <a:t>Additional content in newly developing domains</a:t>
            </a:r>
          </a:p>
          <a:p>
            <a:pPr lvl="1"/>
            <a:r>
              <a:rPr lang="en-AU" sz="2400" dirty="0"/>
              <a:t>Improved support for using multiple FHIR releases, multi-language, federated servers</a:t>
            </a:r>
          </a:p>
          <a:p>
            <a:pPr lvl="1"/>
            <a:r>
              <a:rPr lang="en-AU" sz="2400" dirty="0"/>
              <a:t>New facilities for migrating from V2 messages and CDA</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119</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idx="1"/>
          </p:nvPr>
        </p:nvSpPr>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endParaRPr lang="en-AU" sz="1800" dirty="0"/>
          </a:p>
          <a:p>
            <a:r>
              <a:rPr lang="en-AU" sz="1800" dirty="0"/>
              <a:t>Comment on the spec </a:t>
            </a:r>
            <a:r>
              <a:rPr lang="en-AU" sz="1400" dirty="0"/>
              <a:t>(link on each page)</a:t>
            </a:r>
          </a:p>
          <a:p>
            <a:r>
              <a:rPr lang="en-AU" sz="1800" dirty="0"/>
              <a:t>Follow #FHIR on Twitter and Zulip</a:t>
            </a:r>
          </a:p>
          <a:p>
            <a:r>
              <a:rPr lang="en-AU" sz="1800" dirty="0"/>
              <a:t>Developer devdays</a:t>
            </a:r>
          </a:p>
          <a:p>
            <a:pPr lvl="1"/>
            <a:r>
              <a:rPr lang="en-AU" sz="1800" dirty="0">
                <a:ea typeface="+mn-ea"/>
                <a:cs typeface="+mn-cs"/>
              </a:rPr>
              <a:t>https://www.fhirdevdays.com/</a:t>
            </a:r>
          </a:p>
          <a:p>
            <a:r>
              <a:rPr lang="en-AU" sz="1800" dirty="0"/>
              <a:t>Shape the specification:</a:t>
            </a:r>
          </a:p>
          <a:p>
            <a:pPr lvl="1"/>
            <a:r>
              <a:rPr lang="en-AU" sz="1600" dirty="0"/>
              <a:t>Join the FHIR track at this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120</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8400256" y="260649"/>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7104113"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121</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767408" y="3068960"/>
            <a:ext cx="7877828" cy="2881368"/>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8000" kern="0" dirty="0">
                <a:solidFill>
                  <a:schemeClr val="accent1"/>
                </a:solidFill>
              </a:rPr>
              <a:t>Thank You – </a:t>
            </a:r>
          </a:p>
          <a:p>
            <a:r>
              <a:rPr lang="en-GB" sz="8000" kern="0" dirty="0">
                <a:solidFill>
                  <a:schemeClr val="accent1"/>
                </a:solidFill>
              </a:rPr>
              <a:t>Questions?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123</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124</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idx="1"/>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68858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a:t>FHIR in one slide</a:t>
            </a:r>
          </a:p>
        </p:txBody>
      </p:sp>
      <p:sp>
        <p:nvSpPr>
          <p:cNvPr id="8194" name="Content Placeholder 2"/>
          <p:cNvSpPr>
            <a:spLocks noGrp="1"/>
          </p:cNvSpPr>
          <p:nvPr>
            <p:ph idx="1"/>
          </p:nvPr>
        </p:nvSpPr>
        <p:spPr/>
        <p:txBody>
          <a:bodyPr/>
          <a:lstStyle/>
          <a:p>
            <a:r>
              <a:rPr lang="en-US" sz="2800" b="1" dirty="0"/>
              <a:t>F</a:t>
            </a:r>
            <a:r>
              <a:rPr lang="en-US" sz="2800" dirty="0"/>
              <a:t>ast </a:t>
            </a:r>
            <a:r>
              <a:rPr lang="en-US" sz="2800" b="1" dirty="0"/>
              <a:t>H</a:t>
            </a:r>
            <a:r>
              <a:rPr lang="en-US" sz="2800" dirty="0"/>
              <a:t>ealthcare </a:t>
            </a:r>
            <a:r>
              <a:rPr lang="en-US" sz="2800" b="1" dirty="0"/>
              <a:t>I</a:t>
            </a:r>
            <a:r>
              <a:rPr lang="en-US" sz="2800" dirty="0"/>
              <a:t>nteroperability </a:t>
            </a:r>
            <a:r>
              <a:rPr lang="en-US" sz="2800" b="1" dirty="0"/>
              <a:t>R</a:t>
            </a:r>
            <a:r>
              <a:rPr lang="en-US" sz="2800" dirty="0"/>
              <a:t>esources</a:t>
            </a:r>
          </a:p>
          <a:p>
            <a:r>
              <a:rPr lang="en-US" sz="2800" dirty="0"/>
              <a:t>New </a:t>
            </a:r>
            <a:r>
              <a:rPr lang="en-US" sz="2800" i="1" dirty="0"/>
              <a:t>free and open</a:t>
            </a:r>
            <a:r>
              <a:rPr lang="en-US" sz="2800" dirty="0"/>
              <a:t> healthcare data API</a:t>
            </a:r>
          </a:p>
          <a:p>
            <a:r>
              <a:rPr lang="en-US" sz="2800" dirty="0"/>
              <a:t>Builds on simplicity of HL7 V2</a:t>
            </a:r>
          </a:p>
          <a:p>
            <a:r>
              <a:rPr lang="en-US" sz="2800" dirty="0"/>
              <a:t>With modern (web) standards</a:t>
            </a:r>
          </a:p>
          <a:p>
            <a:pPr lvl="1"/>
            <a:r>
              <a:rPr lang="en-US" sz="2300" dirty="0"/>
              <a:t>XML, JSON, HTTP, REST, UML</a:t>
            </a:r>
          </a:p>
          <a:p>
            <a:pPr lvl="1"/>
            <a:r>
              <a:rPr lang="en-US" sz="2400" dirty="0"/>
              <a:t>Familiar to new generation of developers</a:t>
            </a:r>
          </a:p>
          <a:p>
            <a:r>
              <a:rPr lang="en-US" sz="2800" dirty="0"/>
              <a:t>Easy to implement the basics</a:t>
            </a:r>
          </a:p>
          <a:p>
            <a:r>
              <a:rPr lang="en-US" sz="2800" dirty="0"/>
              <a:t>Getting rapid take up</a:t>
            </a:r>
          </a:p>
        </p:txBody>
      </p:sp>
    </p:spTree>
    <p:extLst>
      <p:ext uri="{BB962C8B-B14F-4D97-AF65-F5344CB8AC3E}">
        <p14:creationId xmlns:p14="http://schemas.microsoft.com/office/powerpoint/2010/main" val="2852473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6384032" y="377103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2207568" y="535521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991545" y="557123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5375921" y="557123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3612574" y="557123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8220336" y="557123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8856471" y="557123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3215680" y="2204864"/>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7680177" y="2186861"/>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6312025" y="2186861"/>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8400257" y="2186860"/>
            <a:ext cx="784189" cy="923330"/>
          </a:xfrm>
          <a:prstGeom prst="rect">
            <a:avLst/>
          </a:prstGeom>
          <a:noFill/>
        </p:spPr>
        <p:txBody>
          <a:bodyPr wrap="none" rtlCol="0">
            <a:spAutoFit/>
          </a:bodyPr>
          <a:lstStyle/>
          <a:p>
            <a:r>
              <a:rPr lang="en-US" sz="2000" dirty="0">
                <a:solidFill>
                  <a:srgbClr val="636360"/>
                </a:solidFill>
              </a:rPr>
              <a:t>FHIR</a:t>
            </a:r>
          </a:p>
          <a:p>
            <a:r>
              <a:rPr lang="en-US" sz="2000" dirty="0">
                <a:solidFill>
                  <a:srgbClr val="636360"/>
                </a:solidFill>
              </a:rPr>
              <a:t>R4</a:t>
            </a:r>
          </a:p>
          <a:p>
            <a:r>
              <a:rPr lang="en-US" sz="1400" dirty="0">
                <a:solidFill>
                  <a:srgbClr val="636360"/>
                </a:solidFill>
              </a:rPr>
              <a:t>2018</a:t>
            </a:r>
          </a:p>
        </p:txBody>
      </p:sp>
      <p:sp>
        <p:nvSpPr>
          <p:cNvPr id="29" name="TextBox 28"/>
          <p:cNvSpPr txBox="1"/>
          <p:nvPr/>
        </p:nvSpPr>
        <p:spPr>
          <a:xfrm>
            <a:off x="4799857" y="2204864"/>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3215680" y="485115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V2</a:t>
            </a:r>
          </a:p>
        </p:txBody>
      </p:sp>
      <p:sp>
        <p:nvSpPr>
          <p:cNvPr id="32" name="Notched Right Arrow 31"/>
          <p:cNvSpPr/>
          <p:nvPr/>
        </p:nvSpPr>
        <p:spPr bwMode="auto">
          <a:xfrm>
            <a:off x="4871864" y="434710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V3</a:t>
            </a:r>
          </a:p>
        </p:txBody>
      </p:sp>
      <p:sp>
        <p:nvSpPr>
          <p:cNvPr id="36" name="Notched Right Arrow 35"/>
          <p:cNvSpPr/>
          <p:nvPr/>
        </p:nvSpPr>
        <p:spPr bwMode="auto">
          <a:xfrm>
            <a:off x="7680176" y="319497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FHIR</a:t>
            </a: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15</a:t>
            </a:fld>
            <a:endParaRPr lang="en-CA" dirty="0"/>
          </a:p>
        </p:txBody>
      </p:sp>
      <p:sp>
        <p:nvSpPr>
          <p:cNvPr id="19" name="TextBox 18">
            <a:extLst>
              <a:ext uri="{FF2B5EF4-FFF2-40B4-BE49-F238E27FC236}">
                <a16:creationId xmlns:a16="http://schemas.microsoft.com/office/drawing/2014/main" id="{00D39572-A464-455A-A7A6-5448C4E56751}"/>
              </a:ext>
            </a:extLst>
          </p:cNvPr>
          <p:cNvSpPr txBox="1"/>
          <p:nvPr/>
        </p:nvSpPr>
        <p:spPr>
          <a:xfrm>
            <a:off x="6930440" y="557123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Tree>
    <p:extLst>
      <p:ext uri="{BB962C8B-B14F-4D97-AF65-F5344CB8AC3E}">
        <p14:creationId xmlns:p14="http://schemas.microsoft.com/office/powerpoint/2010/main" val="379208404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1847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82780"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6099956"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4391368"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7808544"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9517130"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2783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2702828"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1847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5245662"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3537074"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6954250"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8662838"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4799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4718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6096001" y="2524504"/>
            <a:ext cx="726667" cy="2272648"/>
            <a:chOff x="4133365" y="2524504"/>
            <a:chExt cx="726667" cy="2272648"/>
          </a:xfrm>
        </p:grpSpPr>
        <p:sp>
          <p:nvSpPr>
            <p:cNvPr id="41" name="TextBox 40"/>
            <p:cNvSpPr txBox="1"/>
            <p:nvPr/>
          </p:nvSpPr>
          <p:spPr>
            <a:xfrm>
              <a:off x="4133365" y="2524504"/>
              <a:ext cx="699230" cy="707886"/>
            </a:xfrm>
            <a:prstGeom prst="rect">
              <a:avLst/>
            </a:prstGeom>
            <a:noFill/>
          </p:spPr>
          <p:txBody>
            <a:bodyPr wrap="none" rtlCol="0">
              <a:spAutoFit/>
            </a:bodyPr>
            <a:lstStyle/>
            <a:p>
              <a:r>
                <a:rPr lang="en-US" sz="2000" dirty="0">
                  <a:solidFill>
                    <a:srgbClr val="636360"/>
                  </a:solidFill>
                </a:rPr>
                <a:t>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7342462" y="2500096"/>
            <a:ext cx="729019" cy="2297057"/>
            <a:chOff x="5555524" y="2500095"/>
            <a:chExt cx="729019" cy="2297057"/>
          </a:xfrm>
        </p:grpSpPr>
        <p:sp>
          <p:nvSpPr>
            <p:cNvPr id="42" name="TextBox 41"/>
            <p:cNvSpPr txBox="1"/>
            <p:nvPr/>
          </p:nvSpPr>
          <p:spPr>
            <a:xfrm>
              <a:off x="5555524" y="2500095"/>
              <a:ext cx="699230" cy="707886"/>
            </a:xfrm>
            <a:prstGeom prst="rect">
              <a:avLst/>
            </a:prstGeom>
            <a:noFill/>
          </p:spPr>
          <p:txBody>
            <a:bodyPr wrap="none" rtlCol="0">
              <a:spAutoFit/>
            </a:bodyPr>
            <a:lstStyle/>
            <a:p>
              <a:r>
                <a:rPr lang="en-US" sz="2000" dirty="0">
                  <a:solidFill>
                    <a:srgbClr val="636360"/>
                  </a:solidFill>
                </a:rPr>
                <a:t>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8689426" y="2485671"/>
            <a:ext cx="602255" cy="2297057"/>
            <a:chOff x="7202281" y="2500095"/>
            <a:chExt cx="602255" cy="2297057"/>
          </a:xfrm>
        </p:grpSpPr>
        <p:sp>
          <p:nvSpPr>
            <p:cNvPr id="43" name="TextBox 42"/>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47" name="Straight Connector 46"/>
          <p:cNvCxnSpPr/>
          <p:nvPr/>
        </p:nvCxnSpPr>
        <p:spPr bwMode="auto">
          <a:xfrm>
            <a:off x="8755240"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 name="Group 55">
            <a:extLst>
              <a:ext uri="{FF2B5EF4-FFF2-40B4-BE49-F238E27FC236}">
                <a16:creationId xmlns:a16="http://schemas.microsoft.com/office/drawing/2014/main" id="{099230C9-40DB-43C7-B258-0643F25B39E3}"/>
              </a:ext>
            </a:extLst>
          </p:cNvPr>
          <p:cNvGrpSpPr/>
          <p:nvPr/>
        </p:nvGrpSpPr>
        <p:grpSpPr>
          <a:xfrm>
            <a:off x="9799914" y="2489120"/>
            <a:ext cx="602255" cy="2297057"/>
            <a:chOff x="7202281" y="2500095"/>
            <a:chExt cx="602255" cy="2297057"/>
          </a:xfrm>
        </p:grpSpPr>
        <p:sp>
          <p:nvSpPr>
            <p:cNvPr id="50" name="TextBox 49">
              <a:extLst>
                <a:ext uri="{FF2B5EF4-FFF2-40B4-BE49-F238E27FC236}">
                  <a16:creationId xmlns:a16="http://schemas.microsoft.com/office/drawing/2014/main" id="{8C573E36-D46C-4C11-88CE-F937C49395C5}"/>
                </a:ext>
              </a:extLst>
            </p:cNvPr>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R5</a:t>
              </a:r>
            </a:p>
          </p:txBody>
        </p:sp>
        <p:grpSp>
          <p:nvGrpSpPr>
            <p:cNvPr id="54" name="Group 49">
              <a:extLst>
                <a:ext uri="{FF2B5EF4-FFF2-40B4-BE49-F238E27FC236}">
                  <a16:creationId xmlns:a16="http://schemas.microsoft.com/office/drawing/2014/main" id="{559CEEED-D13A-4D32-8E8A-AF54BE649681}"/>
                </a:ext>
              </a:extLst>
            </p:cNvPr>
            <p:cNvGrpSpPr/>
            <p:nvPr/>
          </p:nvGrpSpPr>
          <p:grpSpPr>
            <a:xfrm>
              <a:off x="7228472" y="3356992"/>
              <a:ext cx="576064" cy="1440160"/>
              <a:chOff x="1835696" y="3356992"/>
              <a:chExt cx="576064" cy="1440160"/>
            </a:xfrm>
          </p:grpSpPr>
          <p:cxnSp>
            <p:nvCxnSpPr>
              <p:cNvPr id="55" name="Straight Connector 54">
                <a:extLst>
                  <a:ext uri="{FF2B5EF4-FFF2-40B4-BE49-F238E27FC236}">
                    <a16:creationId xmlns:a16="http://schemas.microsoft.com/office/drawing/2014/main" id="{FCA24FBE-49E1-45C1-8257-CDB29939F81A}"/>
                  </a:ext>
                </a:extLst>
              </p:cNvPr>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30CCF79-AE81-43BE-8A6F-30A8D79353E5}"/>
                  </a:ext>
                </a:extLst>
              </p:cNvPr>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8622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30</a:t>
            </a:r>
            <a:r>
              <a:rPr lang="en-US" noProof="0" dirty="0"/>
              <a:t>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
        <p:nvSpPr>
          <p:cNvPr id="6" name="TextBox 5"/>
          <p:cNvSpPr txBox="1"/>
          <p:nvPr/>
        </p:nvSpPr>
        <p:spPr>
          <a:xfrm>
            <a:off x="2783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908319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4192" y="1916832"/>
            <a:ext cx="3024336" cy="402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983432" y="1750926"/>
            <a:ext cx="6096000" cy="4419600"/>
          </a:xfrm>
        </p:spPr>
        <p:txBody>
          <a:bodyPr/>
          <a:lstStyle/>
          <a:p>
            <a:r>
              <a:rPr lang="en-US" dirty="0"/>
              <a:t>Rik Smithies</a:t>
            </a:r>
          </a:p>
          <a:p>
            <a:pPr lvl="1"/>
            <a:r>
              <a:rPr lang="en-US" dirty="0">
                <a:latin typeface="Franklin Gothic Book" pitchFamily="34" charset="0"/>
                <a:ea typeface="ＭＳ Ｐゴシック" pitchFamily="34" charset="-128"/>
              </a:rPr>
              <a:t>Consultant, NProgram Ltd. (UK)</a:t>
            </a:r>
          </a:p>
          <a:p>
            <a:pPr lvl="1"/>
            <a:r>
              <a:rPr lang="en-US" dirty="0">
                <a:latin typeface="Franklin Gothic Book" pitchFamily="34" charset="0"/>
                <a:ea typeface="ＭＳ Ｐゴシック" pitchFamily="34" charset="-128"/>
              </a:rPr>
              <a:t>Technical Chair, HL7 UK</a:t>
            </a:r>
          </a:p>
          <a:p>
            <a:pPr lvl="1">
              <a:defRPr/>
            </a:pPr>
            <a:r>
              <a:rPr lang="en-US" dirty="0">
                <a:latin typeface="Franklin Gothic Book" pitchFamily="34" charset="0"/>
                <a:ea typeface="ＭＳ Ｐゴシック" pitchFamily="34" charset="-128"/>
              </a:rPr>
              <a:t>HL7 International Standards Governance Board</a:t>
            </a:r>
          </a:p>
          <a:p>
            <a:pPr lvl="1"/>
            <a:r>
              <a:rPr lang="en-US" sz="2800" dirty="0">
                <a:latin typeface="Franklin Gothic Book" pitchFamily="34" charset="0"/>
                <a:ea typeface="ＭＳ Ｐゴシック" pitchFamily="34" charset="-128"/>
              </a:rPr>
              <a:t>rik@nprogram.co.uk</a:t>
            </a:r>
          </a:p>
          <a:p>
            <a:pPr lvl="1"/>
            <a:endParaRPr lang="en-US" dirty="0"/>
          </a:p>
        </p:txBody>
      </p:sp>
      <p:sp>
        <p:nvSpPr>
          <p:cNvPr id="7" name="Slide Number Placeholder 3">
            <a:extLst>
              <a:ext uri="{FF2B5EF4-FFF2-40B4-BE49-F238E27FC236}">
                <a16:creationId xmlns:a16="http://schemas.microsoft.com/office/drawing/2014/main" id="{58A8F77C-4D57-4C9F-95DE-5287595C1448}"/>
              </a:ext>
            </a:extLst>
          </p:cNvPr>
          <p:cNvSpPr>
            <a:spLocks noGrp="1"/>
          </p:cNvSpPr>
          <p:nvPr>
            <p:ph type="sldNum" sz="quarter" idx="4"/>
          </p:nvPr>
        </p:nvSpPr>
        <p:spPr>
          <a:xfrm>
            <a:off x="239349" y="6309320"/>
            <a:ext cx="960107" cy="221109"/>
          </a:xfrm>
        </p:spPr>
        <p:txBody>
          <a:body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248677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3200" dirty="0"/>
              <a:t>Specification is written for one target audience… Implementers</a:t>
            </a:r>
          </a:p>
          <a:p>
            <a:pPr lvl="1"/>
            <a:r>
              <a:rPr lang="en-US" sz="2400" dirty="0"/>
              <a:t>Rationale, modeling approaches, etc. kept elsewhere</a:t>
            </a:r>
          </a:p>
          <a:p>
            <a:pPr lvl="1"/>
            <a:r>
              <a:rPr lang="en-US" sz="2400" dirty="0"/>
              <a:t>Make the resources </a:t>
            </a:r>
            <a:r>
              <a:rPr lang="en-US" sz="2400" b="1" dirty="0"/>
              <a:t>simple</a:t>
            </a:r>
            <a:r>
              <a:rPr lang="en-US" sz="2400" dirty="0"/>
              <a:t> and easy to understand and use</a:t>
            </a:r>
          </a:p>
          <a:p>
            <a:pPr lvl="1"/>
            <a:r>
              <a:rPr lang="en-US" sz="2400" dirty="0"/>
              <a:t>Multiple Implementation tools to help get you started from day 1</a:t>
            </a:r>
          </a:p>
          <a:p>
            <a:pPr lvl="2"/>
            <a:r>
              <a:rPr lang="en-US" sz="2000" dirty="0"/>
              <a:t>Publicly available test servers</a:t>
            </a:r>
          </a:p>
          <a:p>
            <a:pPr lvl="2"/>
            <a:r>
              <a:rPr lang="en-US" sz="2000" dirty="0"/>
              <a:t>Starter APIs published with spec</a:t>
            </a:r>
          </a:p>
          <a:p>
            <a:pPr lvl="3"/>
            <a:r>
              <a:rPr lang="en-US" sz="1800" dirty="0"/>
              <a:t>C#, Java, Pascal, ObjectiveC, Javascript</a:t>
            </a:r>
          </a:p>
          <a:p>
            <a:pPr lvl="1"/>
            <a:r>
              <a:rPr lang="en-US" sz="2400" dirty="0">
                <a:sym typeface="Wingdings" pitchFamily="2" charset="2"/>
              </a:rPr>
              <a:t>Lots and lots of examples (and they’re valid too)</a:t>
            </a:r>
            <a:endParaRPr lang="en-US" sz="2400" dirty="0"/>
          </a:p>
          <a:p>
            <a:pPr lvl="0">
              <a:buNone/>
            </a:pP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idx="1"/>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368" y="332657"/>
            <a:ext cx="8784975" cy="1152128"/>
          </a:xfrm>
        </p:spPr>
        <p:txBody>
          <a:bodyPr/>
          <a:lstStyle/>
          <a:p>
            <a:r>
              <a:rPr lang="en-US" sz="3200" dirty="0"/>
              <a:t>Support “Common” Scenarios: Example: FHIR </a:t>
            </a:r>
            <a:r>
              <a:rPr lang="en-US" sz="3200" b="1" dirty="0"/>
              <a:t>Address</a:t>
            </a:r>
            <a:r>
              <a:rPr lang="en-US" sz="3200" dirty="0"/>
              <a:t> </a:t>
            </a:r>
            <a:r>
              <a:rPr lang="en-US" sz="2400" i="1" dirty="0"/>
              <a:t>(before)</a:t>
            </a:r>
            <a:endParaRPr lang="en-CA" sz="3200" i="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dirty="0">
                <a:solidFill>
                  <a:srgbClr val="FF0000"/>
                </a:solidFill>
              </a:rPr>
              <a:t>isNotOrdered, updateMode, flavorId, nullFlavor, controlAct root &amp; extension, validTime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soundex, phonetic, </a:t>
            </a:r>
            <a:r>
              <a:rPr lang="en-US" dirty="0"/>
              <a:t>old</a:t>
            </a:r>
          </a:p>
          <a:p>
            <a:r>
              <a:rPr lang="en-US" strike="sngStrike" dirty="0">
                <a:solidFill>
                  <a:srgbClr val="FF0000"/>
                </a:solidFill>
              </a:rPr>
              <a:t>0..* parts, each with:</a:t>
            </a:r>
            <a:r>
              <a:rPr lang="en-US" dirty="0"/>
              <a:t>text</a:t>
            </a:r>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municipality</a:t>
            </a:r>
            <a:r>
              <a:rPr lang="en-US" b="1" dirty="0"/>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code</a:t>
            </a:r>
            <a:r>
              <a:rPr lang="en-US" b="1" dirty="0"/>
              <a:t>zip</a:t>
            </a:r>
            <a:r>
              <a:rPr lang="en-US" strike="sngStrike" dirty="0">
                <a:solidFill>
                  <a:srgbClr val="FF0000"/>
                </a:solidFill>
              </a:rPr>
              <a:t>, delivery point identifier</a:t>
            </a:r>
          </a:p>
        </p:txBody>
      </p:sp>
      <p:sp>
        <p:nvSpPr>
          <p:cNvPr id="6" name="Slide Number Placeholder 3">
            <a:extLst>
              <a:ext uri="{FF2B5EF4-FFF2-40B4-BE49-F238E27FC236}">
                <a16:creationId xmlns:a16="http://schemas.microsoft.com/office/drawing/2014/main" id="{39410177-E599-46B9-BB47-DEAA5016123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2555670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92" y="332657"/>
            <a:ext cx="8064896" cy="1152128"/>
          </a:xfrm>
        </p:spPr>
        <p:txBody>
          <a:bodyPr/>
          <a:lstStyle/>
          <a:p>
            <a:r>
              <a:rPr lang="en-US" sz="3200" dirty="0"/>
              <a:t>Support “Common” Scenarios: Example: FHIR </a:t>
            </a:r>
            <a:r>
              <a:rPr lang="en-US" sz="3200" b="1" dirty="0"/>
              <a:t>Address </a:t>
            </a:r>
            <a:r>
              <a:rPr lang="en-US" sz="2800" i="1" dirty="0"/>
              <a:t>(after)</a:t>
            </a:r>
            <a:endParaRPr lang="en-CA" sz="3200" i="1" dirty="0"/>
          </a:p>
        </p:txBody>
      </p:sp>
      <p:sp>
        <p:nvSpPr>
          <p:cNvPr id="5" name="Content Placeholder 4"/>
          <p:cNvSpPr>
            <a:spLocks noGrp="1"/>
          </p:cNvSpPr>
          <p:nvPr>
            <p:ph idx="1"/>
          </p:nvPr>
        </p:nvSpPr>
        <p:spPr>
          <a:xfrm>
            <a:off x="767408" y="2060848"/>
            <a:ext cx="9649072" cy="4464496"/>
          </a:xfrm>
        </p:spPr>
        <p:txBody>
          <a:bodyPr>
            <a:normAutofit/>
          </a:bodyPr>
          <a:lstStyle/>
          <a:p>
            <a:r>
              <a:rPr lang="en-US" b="1" dirty="0"/>
              <a:t>period</a:t>
            </a:r>
            <a:r>
              <a:rPr lang="en-US" dirty="0"/>
              <a:t> (low, high)</a:t>
            </a:r>
          </a:p>
          <a:p>
            <a:r>
              <a:rPr lang="en-US" b="1" dirty="0"/>
              <a:t>use</a:t>
            </a:r>
          </a:p>
          <a:p>
            <a:pPr lvl="1"/>
            <a:r>
              <a:rPr lang="en-US" b="1" dirty="0"/>
              <a:t>home</a:t>
            </a:r>
            <a:r>
              <a:rPr lang="en-US" dirty="0"/>
              <a:t>, </a:t>
            </a:r>
            <a:r>
              <a:rPr lang="en-US" b="1" dirty="0"/>
              <a:t>work, temp, old</a:t>
            </a:r>
          </a:p>
          <a:p>
            <a:r>
              <a:rPr lang="en-US" b="1" dirty="0"/>
              <a:t>text</a:t>
            </a:r>
          </a:p>
          <a:p>
            <a:pPr lvl="1"/>
            <a:r>
              <a:rPr lang="en-US" b="1" dirty="0"/>
              <a:t>line</a:t>
            </a:r>
            <a:r>
              <a:rPr lang="en-US" dirty="0"/>
              <a:t>, </a:t>
            </a:r>
            <a:r>
              <a:rPr lang="en-US" b="1" dirty="0"/>
              <a:t>country</a:t>
            </a:r>
            <a:r>
              <a:rPr lang="en-US" dirty="0"/>
              <a:t>, </a:t>
            </a:r>
            <a:r>
              <a:rPr lang="en-US" b="1" dirty="0"/>
              <a:t>city</a:t>
            </a:r>
            <a:r>
              <a:rPr lang="en-US" dirty="0"/>
              <a:t>, </a:t>
            </a:r>
            <a:r>
              <a:rPr lang="en-US" b="1" dirty="0"/>
              <a:t>state</a:t>
            </a:r>
            <a:r>
              <a:rPr lang="en-US" dirty="0"/>
              <a:t>, </a:t>
            </a:r>
            <a:r>
              <a:rPr lang="en-US" b="1" dirty="0"/>
              <a:t>zip</a:t>
            </a:r>
            <a:endParaRPr lang="en-US" dirty="0"/>
          </a:p>
        </p:txBody>
      </p:sp>
      <p:sp>
        <p:nvSpPr>
          <p:cNvPr id="6" name="Slide Number Placeholder 3">
            <a:extLst>
              <a:ext uri="{FF2B5EF4-FFF2-40B4-BE49-F238E27FC236}">
                <a16:creationId xmlns:a16="http://schemas.microsoft.com/office/drawing/2014/main" id="{0C212912-B037-4BD5-8725-F825114E3314}"/>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1543903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dirty="0"/>
              <a:t>Same technologies that drive Google, Facebook &amp; Twitter</a:t>
            </a:r>
          </a:p>
          <a:p>
            <a:pPr lvl="1"/>
            <a:r>
              <a:rPr lang="en-US" sz="2300" dirty="0"/>
              <a:t>HTTP </a:t>
            </a:r>
          </a:p>
          <a:p>
            <a:pPr lvl="1"/>
            <a:r>
              <a:rPr lang="en-US" sz="2300" dirty="0"/>
              <a:t>DataTypes W3C compliant</a:t>
            </a:r>
          </a:p>
          <a:p>
            <a:pPr lvl="1"/>
            <a:r>
              <a:rPr lang="en-US" sz="2300" dirty="0"/>
              <a:t>XML, JSON, RDF</a:t>
            </a:r>
          </a:p>
          <a:p>
            <a:pPr lvl="1"/>
            <a:r>
              <a:rPr lang="en-US" sz="2300" dirty="0"/>
              <a:t>REST API</a:t>
            </a:r>
          </a:p>
          <a:p>
            <a:pPr lvl="1"/>
            <a:r>
              <a:rPr lang="en-US" sz="2300" dirty="0"/>
              <a:t>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idx="1"/>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2000" dirty="0"/>
              <a:t>(Just like CDA)</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2348880"/>
            <a:ext cx="2098764" cy="31481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5375920" y="3645025"/>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695400" y="609601"/>
            <a:ext cx="8598210" cy="984885"/>
          </a:xfrm>
          <a:prstGeom prst="rect">
            <a:avLst/>
          </a:prstGeom>
        </p:spPr>
        <p:txBody>
          <a:bodyPr wrap="square">
            <a:spAutoFit/>
          </a:bodyPr>
          <a:lstStyle/>
          <a:p>
            <a:pPr fontAlgn="base">
              <a:lnSpc>
                <a:spcPct val="80000"/>
              </a:lnSpc>
              <a:spcBef>
                <a:spcPct val="0"/>
              </a:spcBef>
              <a:spcAft>
                <a:spcPct val="0"/>
              </a:spcAft>
            </a:pPr>
            <a:r>
              <a:rPr lang="en-US" sz="4000" dirty="0">
                <a:solidFill>
                  <a:schemeClr val="tx2"/>
                </a:solidFill>
                <a:latin typeface="+mj-lt"/>
                <a:ea typeface="+mj-ea"/>
                <a:cs typeface="+mj-cs"/>
              </a:rPr>
              <a:t>Paradigm Agnostic</a:t>
            </a: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2423593" y="2636913"/>
            <a:ext cx="4152895" cy="2030653"/>
            <a:chOff x="35496" y="1419622"/>
            <a:chExt cx="6526699" cy="2206092"/>
          </a:xfrm>
        </p:grpSpPr>
        <p:grpSp>
          <p:nvGrpSpPr>
            <p:cNvPr id="12" name="Group 11"/>
            <p:cNvGrpSpPr/>
            <p:nvPr/>
          </p:nvGrpSpPr>
          <p:grpSpPr>
            <a:xfrm>
              <a:off x="35496" y="1867784"/>
              <a:ext cx="2547846" cy="1757930"/>
              <a:chOff x="251520" y="989679"/>
              <a:chExt cx="2547846" cy="1757930"/>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3565" y="2346368"/>
                <a:ext cx="2325801" cy="401241"/>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6094651" cy="401241"/>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6456041" y="3933057"/>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7" y="3500303"/>
              <a:ext cx="2003334" cy="702171"/>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2639617" y="5301208"/>
            <a:ext cx="1336705" cy="872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Down Arrow 20"/>
          <p:cNvSpPr/>
          <p:nvPr/>
        </p:nvSpPr>
        <p:spPr>
          <a:xfrm rot="14554775">
            <a:off x="4027348"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991544" y="1628801"/>
            <a:ext cx="7776864" cy="830997"/>
          </a:xfrm>
          <a:prstGeom prst="rect">
            <a:avLst/>
          </a:prstGeom>
          <a:noFill/>
        </p:spPr>
        <p:txBody>
          <a:bodyPr wrap="square" rtlCol="0">
            <a:spAutoFit/>
          </a:bodyPr>
          <a:lstStyle/>
          <a:p>
            <a:r>
              <a:rPr lang="en-US" sz="2400" dirty="0"/>
              <a:t>The </a:t>
            </a:r>
            <a:r>
              <a:rPr lang="en-US" sz="2400" b="1" dirty="0"/>
              <a:t>content </a:t>
            </a:r>
            <a:r>
              <a:rPr lang="en-US" sz="2400" dirty="0"/>
              <a:t>is the same whatever the interoperability paradigm</a:t>
            </a:r>
          </a:p>
        </p:txBody>
      </p:sp>
      <p:sp>
        <p:nvSpPr>
          <p:cNvPr id="27" name="Rectangle 26"/>
          <p:cNvSpPr/>
          <p:nvPr/>
        </p:nvSpPr>
        <p:spPr>
          <a:xfrm>
            <a:off x="3863752" y="5877273"/>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239348" y="6304236"/>
            <a:ext cx="960108" cy="2211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1000" smtClean="0">
                <a:solidFill>
                  <a:schemeClr val="bg1">
                    <a:lumMod val="50000"/>
                  </a:schemeClr>
                </a:solidFill>
              </a:rPr>
              <a:pPr/>
              <a:t>28</a:t>
            </a:fld>
            <a:endParaRPr lang="en-CA" sz="1000" dirty="0">
              <a:solidFill>
                <a:schemeClr val="bg1">
                  <a:lumMod val="50000"/>
                </a:schemeClr>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idx="1"/>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105" y="3356993"/>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u="sng" dirty="0">
                <a:solidFill>
                  <a:srgbClr val="FF0000"/>
                </a:solidFill>
                <a:hlinkClick r:id="rId3"/>
              </a:rPr>
              <a:t>h</a:t>
            </a:r>
            <a:r>
              <a:rPr lang="it-IT" u="sng" dirty="0">
                <a:solidFill>
                  <a:srgbClr val="FF0000"/>
                </a:solidFill>
                <a:hlinkClick r:id="rId3"/>
              </a:rPr>
              <a:t>ttps://github.com/FHIR/documents/tree/master/presentations/2019-01%20Webinars</a:t>
            </a:r>
            <a:endParaRPr lang="en-CA" u="sng" dirty="0">
              <a:solidFill>
                <a:srgbClr val="FF0000"/>
              </a:solidFill>
            </a:endParaRPr>
          </a:p>
          <a:p>
            <a:pPr lvl="0"/>
            <a:r>
              <a:rPr lang="en-US" dirty="0"/>
              <a:t>Is licensed for use under the Creative Commons, specifically:</a:t>
            </a:r>
          </a:p>
          <a:p>
            <a:pPr lvl="1"/>
            <a:r>
              <a:rPr lang="en-CA" u="sng" dirty="0">
                <a:hlinkClick r:id="rId4"/>
              </a:rPr>
              <a:t>Creative Commons Attribution 3.0 Unported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3366" y="4869160"/>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idx="1"/>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577" y="3573016"/>
            <a:ext cx="6562725" cy="200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5693" y="2420888"/>
            <a:ext cx="1747838" cy="181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(FHIR Restful API), </a:t>
            </a:r>
            <a:r>
              <a:rPr lang="en-US" sz="2000" dirty="0"/>
              <a:t>Messages, Documents</a:t>
            </a:r>
          </a:p>
          <a:p>
            <a:r>
              <a:rPr lang="en-US" sz="2900" dirty="0"/>
              <a:t>Informed by much past work inside and outside of HL7</a:t>
            </a:r>
          </a:p>
          <a:p>
            <a:pPr lvl="1"/>
            <a:r>
              <a:rPr lang="en-US" sz="2200" dirty="0"/>
              <a:t>HL7: version 2, version 3 (RIM), CDA</a:t>
            </a:r>
          </a:p>
          <a:p>
            <a:pPr lvl="1"/>
            <a:r>
              <a:rPr lang="en-US" sz="2200" dirty="0"/>
              <a:t>Other SDOs: openEHR, CIMI, ISO 13606, IHE, DICOM</a:t>
            </a:r>
            <a:endParaRPr lang="en-US" sz="20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31</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a:t>Implementer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224" y="3717032"/>
            <a:ext cx="4739456" cy="23080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3432" y="1297756"/>
            <a:ext cx="5800734" cy="5006480"/>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6" y="1833297"/>
            <a:ext cx="5537145" cy="4692048"/>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190015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46831"/>
            <a:ext cx="8736971" cy="1152128"/>
          </a:xfrm>
        </p:spPr>
        <p:txBody>
          <a:bodyPr/>
          <a:lstStyle/>
          <a:p>
            <a:r>
              <a:rPr lang="en-AU" dirty="0"/>
              <a:t>What makes a resource?</a:t>
            </a:r>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34</a:t>
            </a:fld>
            <a:endParaRPr lang="en-CA" dirty="0"/>
          </a:p>
        </p:txBody>
      </p:sp>
      <p:sp>
        <p:nvSpPr>
          <p:cNvPr id="9" name="Content Placeholder 6">
            <a:extLst>
              <a:ext uri="{FF2B5EF4-FFF2-40B4-BE49-F238E27FC236}">
                <a16:creationId xmlns:a16="http://schemas.microsoft.com/office/drawing/2014/main" id="{052F6344-2DF6-4E2D-8F89-FC179BA676A2}"/>
              </a:ext>
            </a:extLst>
          </p:cNvPr>
          <p:cNvSpPr txBox="1">
            <a:spLocks/>
          </p:cNvSpPr>
          <p:nvPr/>
        </p:nvSpPr>
        <p:spPr>
          <a:xfrm>
            <a:off x="983432" y="2305731"/>
            <a:ext cx="460851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t>Administrative</a:t>
            </a:r>
          </a:p>
          <a:p>
            <a:pPr lvl="1"/>
            <a:r>
              <a:rPr lang="en-GB" sz="2000" b="1" kern="0" dirty="0"/>
              <a:t>Patient</a:t>
            </a:r>
            <a:r>
              <a:rPr lang="en-GB" sz="2000" kern="0" dirty="0"/>
              <a:t>, </a:t>
            </a:r>
            <a:r>
              <a:rPr lang="en-GB" sz="2000" b="1" kern="0" dirty="0"/>
              <a:t>Encounter</a:t>
            </a:r>
            <a:r>
              <a:rPr lang="en-GB" sz="2000" kern="0" dirty="0"/>
              <a:t>, Organization, Location</a:t>
            </a:r>
          </a:p>
          <a:p>
            <a:r>
              <a:rPr lang="en-GB" sz="2400" kern="0" dirty="0"/>
              <a:t>Clinical Concepts</a:t>
            </a:r>
          </a:p>
          <a:p>
            <a:pPr lvl="1"/>
            <a:r>
              <a:rPr lang="en-GB" sz="2000" b="1" kern="0" dirty="0"/>
              <a:t>Problem</a:t>
            </a:r>
            <a:r>
              <a:rPr lang="en-GB" sz="2000" kern="0" dirty="0"/>
              <a:t>, </a:t>
            </a:r>
            <a:r>
              <a:rPr lang="en-GB" sz="2000" b="1" kern="0" dirty="0"/>
              <a:t>AllergyIntolerance</a:t>
            </a:r>
            <a:r>
              <a:rPr lang="en-GB" sz="2000" kern="0" dirty="0"/>
              <a:t>, Procedure, CarePlan</a:t>
            </a:r>
          </a:p>
          <a:p>
            <a:pPr marL="457200" lvl="1" indent="0">
              <a:buFont typeface="Wingdings" pitchFamily="2" charset="2"/>
              <a:buNone/>
            </a:pPr>
            <a:r>
              <a:rPr lang="en-GB" sz="2000" kern="0" dirty="0"/>
              <a:t>   Medication</a:t>
            </a:r>
          </a:p>
          <a:p>
            <a:r>
              <a:rPr lang="en-GB" sz="2400" kern="0" dirty="0"/>
              <a:t>Infrastructure</a:t>
            </a:r>
          </a:p>
          <a:p>
            <a:pPr lvl="1"/>
            <a:r>
              <a:rPr lang="en-GB" sz="2000" b="1" kern="0" dirty="0"/>
              <a:t>Composition</a:t>
            </a:r>
            <a:r>
              <a:rPr lang="en-GB" sz="2000" kern="0" dirty="0"/>
              <a:t>, MessageHeader, CapabilityStatement</a:t>
            </a:r>
          </a:p>
        </p:txBody>
      </p:sp>
      <p:sp>
        <p:nvSpPr>
          <p:cNvPr id="11" name="Content Placeholder 6">
            <a:extLst>
              <a:ext uri="{FF2B5EF4-FFF2-40B4-BE49-F238E27FC236}">
                <a16:creationId xmlns:a16="http://schemas.microsoft.com/office/drawing/2014/main" id="{B03931BA-073D-4848-9597-4721F1F4CB06}"/>
              </a:ext>
            </a:extLst>
          </p:cNvPr>
          <p:cNvSpPr txBox="1">
            <a:spLocks/>
          </p:cNvSpPr>
          <p:nvPr/>
        </p:nvSpPr>
        <p:spPr>
          <a:xfrm>
            <a:off x="5879976" y="2636912"/>
            <a:ext cx="532859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solidFill>
                  <a:schemeClr val="bg1">
                    <a:lumMod val="50000"/>
                  </a:schemeClr>
                </a:solidFill>
              </a:rPr>
              <a:t>Gender – too small</a:t>
            </a:r>
          </a:p>
          <a:p>
            <a:r>
              <a:rPr lang="en-GB" sz="2400" dirty="0">
                <a:solidFill>
                  <a:schemeClr val="bg1">
                    <a:lumMod val="50000"/>
                  </a:schemeClr>
                </a:solidFill>
              </a:rPr>
              <a:t>Blood Pressure – too specific (see profiles, terminology)</a:t>
            </a:r>
          </a:p>
          <a:p>
            <a:r>
              <a:rPr lang="en-GB" sz="2400" dirty="0">
                <a:solidFill>
                  <a:schemeClr val="bg1">
                    <a:lumMod val="50000"/>
                  </a:schemeClr>
                </a:solidFill>
              </a:rPr>
              <a:t>Electronic Health Record – too big</a:t>
            </a:r>
          </a:p>
          <a:p>
            <a:endParaRPr lang="en-GB" sz="2400" kern="0" dirty="0"/>
          </a:p>
        </p:txBody>
      </p:sp>
      <p:sp>
        <p:nvSpPr>
          <p:cNvPr id="12" name="Text Placeholder 8">
            <a:extLst>
              <a:ext uri="{FF2B5EF4-FFF2-40B4-BE49-F238E27FC236}">
                <a16:creationId xmlns:a16="http://schemas.microsoft.com/office/drawing/2014/main" id="{9FA178CA-19EC-4FBD-A2ED-638F47CC8E9D}"/>
              </a:ext>
            </a:extLst>
          </p:cNvPr>
          <p:cNvSpPr txBox="1">
            <a:spLocks/>
          </p:cNvSpPr>
          <p:nvPr/>
        </p:nvSpPr>
        <p:spPr bwMode="auto">
          <a:xfrm>
            <a:off x="467544" y="1709118"/>
            <a:ext cx="4040188"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t>Examples</a:t>
            </a:r>
          </a:p>
        </p:txBody>
      </p:sp>
      <p:sp>
        <p:nvSpPr>
          <p:cNvPr id="13" name="Text Placeholder 8">
            <a:extLst>
              <a:ext uri="{FF2B5EF4-FFF2-40B4-BE49-F238E27FC236}">
                <a16:creationId xmlns:a16="http://schemas.microsoft.com/office/drawing/2014/main" id="{126C8E5B-F49E-45D6-B030-B45134ABE357}"/>
              </a:ext>
            </a:extLst>
          </p:cNvPr>
          <p:cNvSpPr txBox="1">
            <a:spLocks/>
          </p:cNvSpPr>
          <p:nvPr/>
        </p:nvSpPr>
        <p:spPr bwMode="auto">
          <a:xfrm>
            <a:off x="5878364" y="1733650"/>
            <a:ext cx="4040188"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solidFill>
                  <a:schemeClr val="bg1">
                    <a:lumMod val="50000"/>
                  </a:schemeClr>
                </a:solidFill>
              </a:rPr>
              <a:t>Counter examples</a:t>
            </a:r>
          </a:p>
        </p:txBody>
      </p:sp>
    </p:spTree>
    <p:extLst>
      <p:ext uri="{BB962C8B-B14F-4D97-AF65-F5344CB8AC3E}">
        <p14:creationId xmlns:p14="http://schemas.microsoft.com/office/powerpoint/2010/main" val="3307712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sz="quarter" idx="1"/>
          </p:nvPr>
        </p:nvSpPr>
        <p:spPr/>
        <p:txBody>
          <a:bodyPr/>
          <a:lstStyle/>
          <a:p>
            <a:r>
              <a:rPr lang="en-AU" sz="2800" dirty="0"/>
              <a:t>Resources are independent – don’t need other resources to correctly interpret a resource</a:t>
            </a:r>
          </a:p>
          <a:p>
            <a:r>
              <a:rPr lang="en-US" sz="2800" dirty="0"/>
              <a:t>But a single resource doesn't say very much, but a collection of resources taken together creates a useful clinical record.</a:t>
            </a:r>
            <a:endParaRPr lang="en-AU" sz="2600"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35</a:t>
            </a:fld>
            <a:endParaRPr lang="en-CA" dirty="0"/>
          </a:p>
        </p:txBody>
      </p:sp>
    </p:spTree>
    <p:extLst>
      <p:ext uri="{BB962C8B-B14F-4D97-AF65-F5344CB8AC3E}">
        <p14:creationId xmlns:p14="http://schemas.microsoft.com/office/powerpoint/2010/main" val="2866081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501" y="1712016"/>
            <a:ext cx="10388531" cy="4813327"/>
          </a:xfrm>
          <a:prstGeom prst="rect">
            <a:avLst/>
          </a:prstGeom>
        </p:spPr>
      </p:pic>
      <p:sp>
        <p:nvSpPr>
          <p:cNvPr id="7" name="Rectangle 6"/>
          <p:cNvSpPr/>
          <p:nvPr/>
        </p:nvSpPr>
        <p:spPr bwMode="auto">
          <a:xfrm>
            <a:off x="8616400" y="3512446"/>
            <a:ext cx="2376144" cy="265285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8760296" y="3667825"/>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59363" y="4020709"/>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71330" y="5235845"/>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9048388" y="5546976"/>
            <a:ext cx="1512168" cy="523220"/>
          </a:xfrm>
          <a:prstGeom prst="rect">
            <a:avLst/>
          </a:prstGeom>
          <a:noFill/>
        </p:spPr>
        <p:txBody>
          <a:bodyPr wrap="square" rtlCol="0">
            <a:spAutoFit/>
          </a:bodyPr>
          <a:lstStyle/>
          <a:p>
            <a:r>
              <a:rPr lang="en-US" sz="14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32657"/>
            <a:ext cx="8784976"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1129680" y="1844824"/>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37</a:t>
            </a:fld>
            <a:endParaRPr lang="en-CA" dirty="0"/>
          </a:p>
        </p:txBody>
      </p:sp>
    </p:spTree>
    <p:extLst>
      <p:ext uri="{BB962C8B-B14F-4D97-AF65-F5344CB8AC3E}">
        <p14:creationId xmlns:p14="http://schemas.microsoft.com/office/powerpoint/2010/main" val="558739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1857" y="283239"/>
            <a:ext cx="5083782" cy="6191045"/>
          </a:xfrm>
          <a:prstGeom prst="rect">
            <a:avLst/>
          </a:prstGeom>
          <a:noFill/>
          <a:ln w="9525">
            <a:noFill/>
            <a:miter lim="800000"/>
            <a:headEnd/>
            <a:tailEnd/>
          </a:ln>
        </p:spPr>
      </p:pic>
      <p:sp>
        <p:nvSpPr>
          <p:cNvPr id="11" name="Rectangle 10"/>
          <p:cNvSpPr/>
          <p:nvPr/>
        </p:nvSpPr>
        <p:spPr>
          <a:xfrm>
            <a:off x="1952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7958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Human Readable Summary</a:t>
            </a:r>
          </a:p>
        </p:txBody>
      </p:sp>
      <p:cxnSp>
        <p:nvCxnSpPr>
          <p:cNvPr id="8" name="Straight Arrow Connector 7"/>
          <p:cNvCxnSpPr/>
          <p:nvPr/>
        </p:nvCxnSpPr>
        <p:spPr>
          <a:xfrm flipH="1">
            <a:off x="7425284"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7943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Standard Data </a:t>
            </a:r>
            <a:br>
              <a:rPr lang="en-AU" sz="1600" dirty="0">
                <a:ea typeface="Calibri"/>
                <a:cs typeface="Times New Roman"/>
              </a:rPr>
            </a:br>
            <a:r>
              <a:rPr lang="en-AU" sz="1600" dirty="0">
                <a:ea typeface="Calibri"/>
                <a:cs typeface="Times New Roman"/>
              </a:rPr>
              <a:t>Content:</a:t>
            </a:r>
          </a:p>
          <a:p>
            <a:pPr marL="342900" indent="-342900">
              <a:lnSpc>
                <a:spcPct val="115000"/>
              </a:lnSpc>
              <a:buFont typeface="Symbol"/>
              <a:buChar char=""/>
            </a:pPr>
            <a:r>
              <a:rPr lang="en-AU" sz="1200" dirty="0">
                <a:ea typeface="Calibri"/>
                <a:cs typeface="Times New Roman"/>
              </a:rPr>
              <a:t>MRN</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Name</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Gender</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Date of Birth</a:t>
            </a:r>
            <a:endParaRPr lang="en-AU" sz="1600" dirty="0">
              <a:ea typeface="Calibri"/>
              <a:cs typeface="Times New Roman"/>
            </a:endParaRPr>
          </a:p>
          <a:p>
            <a:pPr marL="342900" indent="-342900">
              <a:lnSpc>
                <a:spcPct val="115000"/>
              </a:lnSpc>
              <a:spcAft>
                <a:spcPts val="1000"/>
              </a:spcAft>
              <a:buFont typeface="Symbol"/>
              <a:buChar char=""/>
            </a:pPr>
            <a:r>
              <a:rPr lang="en-AU" sz="1200" dirty="0">
                <a:ea typeface="Calibri"/>
                <a:cs typeface="Times New Roman"/>
              </a:rPr>
              <a:t>Provider</a:t>
            </a:r>
            <a:endParaRPr lang="en-AU" sz="1600" dirty="0">
              <a:ea typeface="Calibri"/>
              <a:cs typeface="Times New Roman"/>
            </a:endParaRPr>
          </a:p>
        </p:txBody>
      </p:sp>
      <p:cxnSp>
        <p:nvCxnSpPr>
          <p:cNvPr id="10" name="Straight Arrow Connector 9"/>
          <p:cNvCxnSpPr/>
          <p:nvPr/>
        </p:nvCxnSpPr>
        <p:spPr>
          <a:xfrm flipH="1">
            <a:off x="7388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952714"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1943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7943171" y="220486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7399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952713" y="424546"/>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7958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Identity &amp; Metadata</a:t>
            </a:r>
          </a:p>
        </p:txBody>
      </p:sp>
      <p:cxnSp>
        <p:nvCxnSpPr>
          <p:cNvPr id="18" name="Straight Arrow Connector 17"/>
          <p:cNvCxnSpPr/>
          <p:nvPr/>
        </p:nvCxnSpPr>
        <p:spPr>
          <a:xfrm flipH="1">
            <a:off x="7425284"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a:t>Ewout Kramer</a:t>
            </a:r>
          </a:p>
          <a:p>
            <a:r>
              <a:rPr lang="en-US" dirty="0"/>
              <a:t>David Hay</a:t>
            </a:r>
          </a:p>
          <a:p>
            <a:r>
              <a:rPr lang="en-US" dirty="0"/>
              <a:t>Josh Mandel</a:t>
            </a:r>
          </a:p>
          <a:p>
            <a:r>
              <a:rPr lang="en-US" dirty="0"/>
              <a:t>Brett Marquard </a:t>
            </a:r>
          </a:p>
          <a:p>
            <a:r>
              <a:rPr lang="en-US" dirty="0"/>
              <a:t>et al</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40</a:t>
            </a:fld>
            <a:endParaRPr lang="en-CA"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96" y="1628801"/>
            <a:ext cx="9308084" cy="4695782"/>
          </a:xfrm>
          <a:prstGeom prst="rect">
            <a:avLst/>
          </a:prstGeom>
        </p:spPr>
      </p:pic>
    </p:spTree>
    <p:extLst>
      <p:ext uri="{BB962C8B-B14F-4D97-AF65-F5344CB8AC3E}">
        <p14:creationId xmlns:p14="http://schemas.microsoft.com/office/powerpoint/2010/main" val="27852820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41</a:t>
            </a:fld>
            <a:endParaRPr lang="en-CA" dirty="0"/>
          </a:p>
        </p:txBody>
      </p:sp>
      <p:sp>
        <p:nvSpPr>
          <p:cNvPr id="4" name="Text Placeholder 3"/>
          <p:cNvSpPr>
            <a:spLocks noGrp="1"/>
          </p:cNvSpPr>
          <p:nvPr>
            <p:ph type="body" idx="4294967295"/>
          </p:nvPr>
        </p:nvSpPr>
        <p:spPr>
          <a:xfrm>
            <a:off x="1127448" y="1700808"/>
            <a:ext cx="9159552"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(Comments, Constraints, Summary Flags, mappings, etc.)</a:t>
            </a:r>
          </a:p>
          <a:p>
            <a:pPr lvl="1"/>
            <a:endParaRPr lang="en-US" dirty="0"/>
          </a:p>
          <a:p>
            <a:endParaRPr lang="en-US" dirty="0"/>
          </a:p>
          <a:p>
            <a:endParaRPr lang="en-US" dirty="0"/>
          </a:p>
          <a:p>
            <a:endParaRPr lang="en-US" dirty="0"/>
          </a:p>
          <a:p>
            <a:endParaRPr lang="en-US" sz="2800" dirty="0"/>
          </a:p>
          <a:p>
            <a:pPr lvl="1"/>
            <a:endParaRPr lang="en-US" sz="2300" dirty="0"/>
          </a:p>
        </p:txBody>
      </p:sp>
    </p:spTree>
    <p:extLst>
      <p:ext uri="{BB962C8B-B14F-4D97-AF65-F5344CB8AC3E}">
        <p14:creationId xmlns:p14="http://schemas.microsoft.com/office/powerpoint/2010/main" val="67674889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42</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 types</a:t>
            </a:r>
          </a:p>
          <a:p>
            <a:r>
              <a:rPr lang="en-US" sz="2800" dirty="0"/>
              <a:t>Simplified – Stick to the “80% rule” – only expose what most will use</a:t>
            </a:r>
            <a:endParaRPr lang="en-US" sz="230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140" y="1765301"/>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978" y="620688"/>
            <a:ext cx="5733414" cy="594928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4"/>
          </p:nvPr>
        </p:nvSpPr>
        <p:spPr/>
        <p:txBody>
          <a:bodyPr/>
          <a:lstStyle/>
          <a:p>
            <a:fld id="{5CC3E5C4-3E2B-40F1-9F2B-C46CEB0C88DF}" type="slidenum">
              <a:rPr lang="en-CA" smtClean="0"/>
              <a:pPr/>
              <a:t>43</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1"/>
          </p:nvPr>
        </p:nvSpPr>
        <p:spPr>
          <a:xfrm>
            <a:off x="2279576" y="5013176"/>
            <a:ext cx="7643192" cy="1080120"/>
          </a:xfrm>
        </p:spPr>
        <p:txBody>
          <a:bodyPr>
            <a:normAutofit fontScale="77500" lnSpcReduction="20000"/>
          </a:bodyPr>
          <a:lstStyle/>
          <a:p>
            <a:r>
              <a:rPr lang="en-US" dirty="0"/>
              <a:t>Where a property can have different datatypes</a:t>
            </a:r>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1847528"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1775520" y="1484784"/>
            <a:ext cx="3096344" cy="1418644"/>
          </a:xfrm>
          <a:prstGeom prst="rect">
            <a:avLst/>
          </a:prstGeom>
        </p:spPr>
      </p:pic>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44</a:t>
            </a:fld>
            <a:endParaRPr lang="en-CA" dirty="0"/>
          </a:p>
        </p:txBody>
      </p:sp>
    </p:spTree>
    <p:extLst>
      <p:ext uri="{BB962C8B-B14F-4D97-AF65-F5344CB8AC3E}">
        <p14:creationId xmlns:p14="http://schemas.microsoft.com/office/powerpoint/2010/main" val="680549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45</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3972" y="1700809"/>
            <a:ext cx="7791400" cy="4612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1"/>
          </p:nvPr>
        </p:nvSpPr>
        <p:spPr>
          <a:xfrm>
            <a:off x="911424" y="1988840"/>
            <a:ext cx="9289032" cy="3888432"/>
          </a:xfrm>
        </p:spPr>
        <p:txBody>
          <a:bodyPr/>
          <a:lstStyle/>
          <a:p>
            <a:r>
              <a:rPr lang="en-US" sz="3200" dirty="0"/>
              <a:t>2 different ‘sorts’ of identity</a:t>
            </a:r>
          </a:p>
          <a:p>
            <a:pPr lvl="1"/>
            <a:r>
              <a:rPr lang="en-US" sz="2800" dirty="0"/>
              <a:t>ID identifies a resource on a (REST) server</a:t>
            </a:r>
          </a:p>
          <a:p>
            <a:pPr lvl="2"/>
            <a:r>
              <a:rPr lang="en-US" sz="2800" dirty="0"/>
              <a:t>Is Metadata</a:t>
            </a:r>
          </a:p>
          <a:p>
            <a:pPr lvl="2"/>
            <a:r>
              <a:rPr lang="en-US" sz="2800" dirty="0"/>
              <a:t>Will change between servers</a:t>
            </a:r>
          </a:p>
          <a:p>
            <a:pPr lvl="1"/>
            <a:r>
              <a:rPr lang="en-US" sz="2800" dirty="0"/>
              <a:t>Identifier</a:t>
            </a:r>
          </a:p>
          <a:p>
            <a:pPr lvl="2"/>
            <a:r>
              <a:rPr lang="en-US" sz="2800" dirty="0"/>
              <a:t>Business identifier</a:t>
            </a:r>
          </a:p>
          <a:p>
            <a:pPr lvl="2"/>
            <a:r>
              <a:rPr lang="en-US" sz="2800" dirty="0"/>
              <a:t>Is an element in the (core)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2439727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idx="4294967295"/>
          </p:nvPr>
        </p:nvSpPr>
        <p:spPr>
          <a:xfrm>
            <a:off x="2150368" y="836713"/>
            <a:ext cx="8338120"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https://server.org/fhir/Patient/1234</a:t>
            </a:r>
          </a:p>
        </p:txBody>
      </p:sp>
      <p:sp>
        <p:nvSpPr>
          <p:cNvPr id="6" name="Left Brace 5"/>
          <p:cNvSpPr/>
          <p:nvPr/>
        </p:nvSpPr>
        <p:spPr bwMode="auto">
          <a:xfrm rot="16200000">
            <a:off x="5077409" y="1330288"/>
            <a:ext cx="381000" cy="45365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8225946" y="2011609"/>
            <a:ext cx="468633" cy="14161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469896" y="3079437"/>
            <a:ext cx="380999" cy="93610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752183" y="214459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484389" y="3752568"/>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3430501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2074190"/>
            <a:ext cx="6944415" cy="2709619"/>
          </a:xfrm>
          <a:prstGeom prst="rect">
            <a:avLst/>
          </a:prstGeom>
        </p:spPr>
      </p:pic>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48</a:t>
            </a:fld>
            <a:endParaRPr lang="en-CA" dirty="0"/>
          </a:p>
        </p:txBody>
      </p:sp>
      <p:sp>
        <p:nvSpPr>
          <p:cNvPr id="6" name="TextBox 5">
            <a:extLst>
              <a:ext uri="{FF2B5EF4-FFF2-40B4-BE49-F238E27FC236}">
                <a16:creationId xmlns:a16="http://schemas.microsoft.com/office/drawing/2014/main" id="{C1E0EFBD-B806-4CEA-BC84-34316CA47A4E}"/>
              </a:ext>
            </a:extLst>
          </p:cNvPr>
          <p:cNvSpPr txBox="1"/>
          <p:nvPr/>
        </p:nvSpPr>
        <p:spPr>
          <a:xfrm>
            <a:off x="795028" y="4945886"/>
            <a:ext cx="7472943" cy="369332"/>
          </a:xfrm>
          <a:prstGeom prst="rect">
            <a:avLst/>
          </a:prstGeom>
          <a:noFill/>
        </p:spPr>
        <p:txBody>
          <a:bodyPr wrap="none" rtlCol="0">
            <a:spAutoFit/>
          </a:bodyPr>
          <a:lstStyle/>
          <a:p>
            <a:r>
              <a:rPr lang="en-US" dirty="0">
                <a:solidFill>
                  <a:srgbClr val="636360"/>
                </a:solidFill>
              </a:rPr>
              <a:t>id is metadata, and a location that can be used for direct URL access</a:t>
            </a:r>
          </a:p>
        </p:txBody>
      </p:sp>
      <p:sp>
        <p:nvSpPr>
          <p:cNvPr id="8" name="TextBox 7">
            <a:extLst>
              <a:ext uri="{FF2B5EF4-FFF2-40B4-BE49-F238E27FC236}">
                <a16:creationId xmlns:a16="http://schemas.microsoft.com/office/drawing/2014/main" id="{74BC57E7-74DD-4475-995D-39E6A130B99C}"/>
              </a:ext>
            </a:extLst>
          </p:cNvPr>
          <p:cNvSpPr txBox="1"/>
          <p:nvPr/>
        </p:nvSpPr>
        <p:spPr>
          <a:xfrm>
            <a:off x="795028" y="5345200"/>
            <a:ext cx="10388293" cy="369332"/>
          </a:xfrm>
          <a:prstGeom prst="rect">
            <a:avLst/>
          </a:prstGeom>
          <a:noFill/>
        </p:spPr>
        <p:txBody>
          <a:bodyPr wrap="none" rtlCol="0">
            <a:spAutoFit/>
          </a:bodyPr>
          <a:lstStyle/>
          <a:p>
            <a:r>
              <a:rPr lang="en-US" dirty="0">
                <a:solidFill>
                  <a:srgbClr val="636360"/>
                </a:solidFill>
              </a:rPr>
              <a:t>identifier is a property of the patient itself, can’t be used directly (but can be part of a query, see later)</a:t>
            </a:r>
          </a:p>
        </p:txBody>
      </p:sp>
    </p:spTree>
    <p:extLst>
      <p:ext uri="{BB962C8B-B14F-4D97-AF65-F5344CB8AC3E}">
        <p14:creationId xmlns:p14="http://schemas.microsoft.com/office/powerpoint/2010/main" val="998399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0" name="Picture 9" descr="circle.png"/>
          <p:cNvPicPr>
            <a:picLocks noChangeAspect="1"/>
          </p:cNvPicPr>
          <p:nvPr/>
        </p:nvPicPr>
        <p:blipFill>
          <a:blip r:embed="rId4" cstate="print"/>
          <a:stretch>
            <a:fillRect/>
          </a:stretch>
        </p:blipFill>
        <p:spPr>
          <a:xfrm>
            <a:off x="2207568" y="2894146"/>
            <a:ext cx="6336704" cy="2056757"/>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1268760"/>
            <a:ext cx="7870938" cy="6061085"/>
          </a:xfrm>
          <a:prstGeom prst="rect">
            <a:avLst/>
          </a:prstGeom>
        </p:spPr>
      </p:pic>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81777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5" name="Content Placeholder 4" descr="term.PNG"/>
          <p:cNvPicPr>
            <a:picLocks noGrp="1" noChangeAspect="1"/>
          </p:cNvPicPr>
          <p:nvPr>
            <p:ph idx="1"/>
          </p:nvPr>
        </p:nvPicPr>
        <p:blipFill>
          <a:blip r:embed="rId3" cstate="print"/>
          <a:stretch>
            <a:fillRect/>
          </a:stretch>
        </p:blipFill>
        <p:spPr>
          <a:xfrm>
            <a:off x="4166919" y="2804941"/>
            <a:ext cx="3858163" cy="2467319"/>
          </a:xfrm>
        </p:spPr>
      </p:pic>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Examples of Coded Data in FHIR</a:t>
            </a:r>
          </a:p>
        </p:txBody>
      </p:sp>
      <p:sp>
        <p:nvSpPr>
          <p:cNvPr id="3" name="Content Placeholder 2"/>
          <p:cNvSpPr>
            <a:spLocks noGrp="1"/>
          </p:cNvSpPr>
          <p:nvPr>
            <p:ph idx="1"/>
          </p:nvPr>
        </p:nvSpPr>
        <p:spPr/>
        <p:txBody>
          <a:bodyPr/>
          <a:lstStyle/>
          <a:p>
            <a:pPr lvl="1"/>
            <a:r>
              <a:rPr lang="en-US" dirty="0"/>
              <a:t>Code Datatype </a:t>
            </a:r>
          </a:p>
          <a:p>
            <a:pPr lvl="2"/>
            <a:r>
              <a:rPr lang="en-US" dirty="0"/>
              <a:t>e.g.  Patient gender = “</a:t>
            </a:r>
            <a:r>
              <a:rPr lang="en-US" b="1" dirty="0"/>
              <a:t>male</a:t>
            </a:r>
            <a:r>
              <a:rPr lang="en-US" dirty="0"/>
              <a:t>”</a:t>
            </a:r>
          </a:p>
          <a:p>
            <a:pPr lvl="1"/>
            <a:r>
              <a:rPr lang="en-US" dirty="0"/>
              <a:t>CodeableConcept  Datatype</a:t>
            </a:r>
          </a:p>
          <a:p>
            <a:pPr lvl="2"/>
            <a:r>
              <a:rPr lang="en-US" dirty="0"/>
              <a:t>e.g. Observation code for a Blood Glucose measurement: </a:t>
            </a:r>
            <a:br>
              <a:rPr lang="en-US" dirty="0"/>
            </a:br>
            <a:r>
              <a:rPr lang="en-US" b="1" dirty="0"/>
              <a:t>LOINC = </a:t>
            </a:r>
            <a:r>
              <a:rPr lang="en-US" b="1" u="sng" dirty="0">
                <a:hlinkClick r:id="rId2"/>
              </a:rPr>
              <a:t>“2339-0”</a:t>
            </a:r>
            <a:r>
              <a:rPr lang="en-US" b="1" dirty="0"/>
              <a:t> </a:t>
            </a:r>
            <a:r>
              <a:rPr lang="en-US" b="1" u="sng" dirty="0"/>
              <a:t>(Glucose </a:t>
            </a:r>
            <a:r>
              <a:rPr lang="en-US" b="1" dirty="0"/>
              <a:t>[Mass/volume] in Blood)  </a:t>
            </a:r>
            <a:br>
              <a:rPr lang="en-US" b="1" dirty="0"/>
            </a:br>
            <a:r>
              <a:rPr lang="en-US" b="1" dirty="0"/>
              <a:t>Displayed as Glucose, Blood</a:t>
            </a:r>
          </a:p>
          <a:p>
            <a:pPr lvl="1"/>
            <a:r>
              <a:rPr lang="en-US" dirty="0"/>
              <a:t>Quantity Datatype</a:t>
            </a:r>
          </a:p>
          <a:p>
            <a:pPr lvl="2"/>
            <a:r>
              <a:rPr lang="en-US" dirty="0"/>
              <a:t>Units of measure for the Blood Glucose measurement:</a:t>
            </a:r>
          </a:p>
          <a:p>
            <a:pPr lvl="2">
              <a:buNone/>
            </a:pPr>
            <a:r>
              <a:rPr lang="en-US" dirty="0"/>
              <a:t>80  </a:t>
            </a:r>
            <a:r>
              <a:rPr lang="en-US" b="1" dirty="0"/>
              <a:t>UCUM units = mg/dL</a:t>
            </a:r>
          </a:p>
          <a:p>
            <a:pPr lvl="1"/>
            <a:endParaRPr lang="en-US" dirty="0"/>
          </a:p>
          <a:p>
            <a:pPr lvl="1"/>
            <a:endParaRPr lang="en-US" dirty="0"/>
          </a:p>
          <a:p>
            <a:pPr lvl="1"/>
            <a:endParaRPr lang="en-US" dirty="0"/>
          </a:p>
        </p:txBody>
      </p:sp>
      <p:sp>
        <p:nvSpPr>
          <p:cNvPr id="6" name="Slide Number Placeholder 3">
            <a:extLst>
              <a:ext uri="{FF2B5EF4-FFF2-40B4-BE49-F238E27FC236}">
                <a16:creationId xmlns:a16="http://schemas.microsoft.com/office/drawing/2014/main" id="{C090E805-58A9-4C81-AFF8-D3A76CBF9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52</a:t>
            </a:fld>
            <a:endParaRPr lang="en-CA" dirty="0"/>
          </a:p>
        </p:txBody>
      </p:sp>
    </p:spTree>
    <p:extLst>
      <p:ext uri="{BB962C8B-B14F-4D97-AF65-F5344CB8AC3E}">
        <p14:creationId xmlns:p14="http://schemas.microsoft.com/office/powerpoint/2010/main" val="278708649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CodeableConcept: Example</a:t>
            </a:r>
          </a:p>
        </p:txBody>
      </p:sp>
      <p:sp>
        <p:nvSpPr>
          <p:cNvPr id="3" name="Slide Number Placeholder 2"/>
          <p:cNvSpPr>
            <a:spLocks noGrp="1"/>
          </p:cNvSpPr>
          <p:nvPr>
            <p:ph type="sldNum" sz="quarter" idx="4"/>
          </p:nvPr>
        </p:nvSpPr>
        <p:spPr/>
        <p:txBody>
          <a:bodyPr/>
          <a:lstStyle/>
          <a:p>
            <a:fld id="{5CC3E5C4-3E2B-40F1-9F2B-C46CEB0C88DF}" type="slidenum">
              <a:rPr lang="en-CA" smtClean="0"/>
              <a:pPr/>
              <a:t>53</a:t>
            </a:fld>
            <a:endParaRPr lang="en-CA" dirty="0"/>
          </a:p>
        </p:txBody>
      </p:sp>
      <p:pic>
        <p:nvPicPr>
          <p:cNvPr id="13" name="Snagit_PPTD0C6" descr="PPTD0C6.png"/>
          <p:cNvPicPr>
            <a:picLocks noChangeAspect="1"/>
          </p:cNvPicPr>
          <p:nvPr/>
        </p:nvPicPr>
        <p:blipFill>
          <a:blip r:embed="rId3" cstate="print"/>
          <a:stretch>
            <a:fillRect/>
          </a:stretch>
        </p:blipFill>
        <p:spPr>
          <a:xfrm>
            <a:off x="1965422" y="1916832"/>
            <a:ext cx="8307042" cy="3816424"/>
          </a:xfrm>
          <a:prstGeom prst="rect">
            <a:avLst/>
          </a:prstGeom>
        </p:spPr>
      </p:pic>
      <p:cxnSp>
        <p:nvCxnSpPr>
          <p:cNvPr id="5" name="Straight Arrow Connector 4">
            <a:extLst>
              <a:ext uri="{FF2B5EF4-FFF2-40B4-BE49-F238E27FC236}">
                <a16:creationId xmlns:a16="http://schemas.microsoft.com/office/drawing/2014/main" id="{55CA6624-CC6D-4386-8392-261BC76BCB32}"/>
              </a:ext>
            </a:extLst>
          </p:cNvPr>
          <p:cNvCxnSpPr>
            <a:cxnSpLocks/>
          </p:cNvCxnSpPr>
          <p:nvPr/>
        </p:nvCxnSpPr>
        <p:spPr>
          <a:xfrm flipH="1">
            <a:off x="3071664" y="2924944"/>
            <a:ext cx="2304256"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69654E3-D76E-4E55-89B3-F9D2298B2C34}"/>
              </a:ext>
            </a:extLst>
          </p:cNvPr>
          <p:cNvCxnSpPr>
            <a:cxnSpLocks/>
          </p:cNvCxnSpPr>
          <p:nvPr/>
        </p:nvCxnSpPr>
        <p:spPr>
          <a:xfrm flipH="1">
            <a:off x="3071664" y="3284984"/>
            <a:ext cx="3240360" cy="2700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570C07-5A04-4A5D-B009-B5FB6DA1FBA5}"/>
              </a:ext>
            </a:extLst>
          </p:cNvPr>
          <p:cNvCxnSpPr>
            <a:cxnSpLocks/>
          </p:cNvCxnSpPr>
          <p:nvPr/>
        </p:nvCxnSpPr>
        <p:spPr>
          <a:xfrm flipH="1" flipV="1">
            <a:off x="5843972" y="3717032"/>
            <a:ext cx="1260140" cy="1080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B4D876-1A6E-4DB6-8E3E-435995C7FD2D}"/>
              </a:ext>
            </a:extLst>
          </p:cNvPr>
          <p:cNvCxnSpPr>
            <a:cxnSpLocks/>
          </p:cNvCxnSpPr>
          <p:nvPr/>
        </p:nvCxnSpPr>
        <p:spPr>
          <a:xfrm flipH="1" flipV="1">
            <a:off x="4007768" y="3835245"/>
            <a:ext cx="3096344" cy="4848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9CECD3-6CE8-40A3-9197-953401790481}"/>
              </a:ext>
            </a:extLst>
          </p:cNvPr>
          <p:cNvCxnSpPr>
            <a:cxnSpLocks/>
          </p:cNvCxnSpPr>
          <p:nvPr/>
        </p:nvCxnSpPr>
        <p:spPr>
          <a:xfrm flipH="1" flipV="1">
            <a:off x="4511824" y="4600330"/>
            <a:ext cx="2592288" cy="160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0C19D2-C793-4433-AF74-D2B10B745D92}"/>
              </a:ext>
            </a:extLst>
          </p:cNvPr>
          <p:cNvSpPr txBox="1"/>
          <p:nvPr/>
        </p:nvSpPr>
        <p:spPr>
          <a:xfrm>
            <a:off x="7059123" y="3158970"/>
            <a:ext cx="807082" cy="338554"/>
          </a:xfrm>
          <a:prstGeom prst="rect">
            <a:avLst/>
          </a:prstGeom>
          <a:noFill/>
        </p:spPr>
        <p:txBody>
          <a:bodyPr wrap="square" rtlCol="0">
            <a:spAutoFit/>
          </a:bodyPr>
          <a:lstStyle/>
          <a:p>
            <a:r>
              <a:rPr lang="en-US" sz="1600" b="1" dirty="0"/>
              <a:t>(2 of)</a:t>
            </a:r>
            <a:endParaRPr lang="en-US" b="1" dirty="0"/>
          </a:p>
        </p:txBody>
      </p:sp>
      <p:cxnSp>
        <p:nvCxnSpPr>
          <p:cNvPr id="23" name="Straight Arrow Connector 22">
            <a:extLst>
              <a:ext uri="{FF2B5EF4-FFF2-40B4-BE49-F238E27FC236}">
                <a16:creationId xmlns:a16="http://schemas.microsoft.com/office/drawing/2014/main" id="{DAD86A30-19F6-4002-8490-459DA1AC958C}"/>
              </a:ext>
            </a:extLst>
          </p:cNvPr>
          <p:cNvCxnSpPr>
            <a:cxnSpLocks/>
          </p:cNvCxnSpPr>
          <p:nvPr/>
        </p:nvCxnSpPr>
        <p:spPr>
          <a:xfrm flipH="1">
            <a:off x="3071664" y="3504783"/>
            <a:ext cx="441033" cy="6515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6F3123-F5EB-4F0D-8563-DA0CA7DE53FE}"/>
              </a:ext>
            </a:extLst>
          </p:cNvPr>
          <p:cNvCxnSpPr>
            <a:cxnSpLocks/>
          </p:cNvCxnSpPr>
          <p:nvPr/>
        </p:nvCxnSpPr>
        <p:spPr>
          <a:xfrm flipH="1" flipV="1">
            <a:off x="4695825" y="5086350"/>
            <a:ext cx="1616200" cy="1068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4244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1"/>
          </p:nvPr>
        </p:nvSpPr>
        <p:spPr>
          <a:xfrm>
            <a:off x="1847528" y="1600201"/>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"status" : "confirmed" </a:t>
            </a:r>
          </a:p>
          <a:p>
            <a:r>
              <a:rPr lang="en-AU" sz="2400" dirty="0"/>
              <a:t>Coding: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code</a:t>
            </a:r>
            <a:r>
              <a:rPr lang="en-AU" sz="1800" dirty="0">
                <a:latin typeface="Courier New" panose="02070309020205020404" pitchFamily="49" charset="0"/>
                <a:cs typeface="Courier New" panose="02070309020205020404" pitchFamily="49" charset="0"/>
              </a:rPr>
              <a:t>":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a:t>CodeableConcept: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coding</a:t>
            </a:r>
            <a:r>
              <a:rPr lang="en-AU" sz="1800" dirty="0">
                <a:latin typeface="Courier New" panose="02070309020205020404" pitchFamily="49" charset="0"/>
                <a:cs typeface="Courier New" panose="02070309020205020404" pitchFamily="49" charset="0"/>
              </a:rPr>
              <a:t>":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"http://snomed.info/sct",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3200220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sz="half" idx="1"/>
          </p:nvPr>
        </p:nvSpPr>
        <p:spPr>
          <a:xfrm>
            <a:off x="5015880" y="1600201"/>
            <a:ext cx="5194920" cy="4525963"/>
          </a:xfrm>
        </p:spPr>
        <p:txBody>
          <a:bodyPr/>
          <a:lstStyle/>
          <a:p>
            <a:r>
              <a:rPr lang="en-AU" sz="2400" dirty="0"/>
              <a:t>SNOMED CT / LOINC / RxNORM</a:t>
            </a:r>
          </a:p>
          <a:p>
            <a:r>
              <a:rPr lang="en-AU" sz="2400" dirty="0"/>
              <a:t>HGVS, ICPC, MIMS + 100s more</a:t>
            </a:r>
          </a:p>
          <a:p>
            <a:r>
              <a:rPr lang="en-AU" sz="2400" dirty="0"/>
              <a:t>ICD-X+</a:t>
            </a:r>
          </a:p>
          <a:p>
            <a:r>
              <a:rPr lang="en-AU" sz="2400" dirty="0"/>
              <a:t>ANZSCO, METEOR</a:t>
            </a:r>
          </a:p>
          <a:p>
            <a:r>
              <a:rPr lang="en-AU" sz="2400" dirty="0"/>
              <a:t>A drug formulary</a:t>
            </a:r>
          </a:p>
          <a:p>
            <a:r>
              <a:rPr lang="en-AU" sz="2400" dirty="0"/>
              <a:t>A config table in an application </a:t>
            </a:r>
          </a:p>
          <a:p>
            <a:r>
              <a:rPr lang="en-AU" sz="2400" dirty="0"/>
              <a:t>A list of enums in a java class</a:t>
            </a:r>
          </a:p>
          <a:p>
            <a:r>
              <a:rPr lang="en-AU" sz="2400" dirty="0"/>
              <a:t>Australian state codes</a:t>
            </a:r>
          </a:p>
        </p:txBody>
      </p:sp>
      <p:sp>
        <p:nvSpPr>
          <p:cNvPr id="5" name="Rounded Rectangle 4"/>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260383574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5" name="Rounded Rectangle 4"/>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129467202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ValueSet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“Iwi” (defined in ValueSet – iwi is a nation or tribe)</a:t>
            </a:r>
          </a:p>
          <a:p>
            <a:endParaRPr lang="en-US" sz="2400"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357328746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solidFill>
              </a:rPr>
              <a:t>Bindings</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8472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sp>
        <p:nvSpPr>
          <p:cNvPr id="7" name="Rounded Rectangle 6"/>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7392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84193"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422428595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a profile to vary</a:t>
            </a:r>
          </a:p>
          <a:p>
            <a:pPr lvl="1"/>
            <a:r>
              <a:rPr lang="en-US" dirty="0"/>
              <a:t>Make stronger not weaker</a:t>
            </a:r>
          </a:p>
        </p:txBody>
      </p:sp>
      <p:sp>
        <p:nvSpPr>
          <p:cNvPr id="6" name="Slide Number Placeholder 3">
            <a:extLst>
              <a:ext uri="{FF2B5EF4-FFF2-40B4-BE49-F238E27FC236}">
                <a16:creationId xmlns:a16="http://schemas.microsoft.com/office/drawing/2014/main" id="{C88E0A4D-B800-4F7F-9B6E-01DDE815604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182464398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idx="1"/>
          </p:nvPr>
        </p:nvSpPr>
        <p:spPr>
          <a:xfrm>
            <a:off x="674712" y="1780952"/>
            <a:ext cx="8229600" cy="3960440"/>
          </a:xfr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4" name="TextBox 3"/>
          <p:cNvSpPr txBox="1"/>
          <p:nvPr/>
        </p:nvSpPr>
        <p:spPr>
          <a:xfrm>
            <a:off x="2268359" y="5877271"/>
            <a:ext cx="7330853" cy="400110"/>
          </a:xfrm>
          <a:prstGeom prst="rect">
            <a:avLst/>
          </a:prstGeom>
          <a:noFill/>
        </p:spPr>
        <p:txBody>
          <a:bodyPr wrap="none" rtlCol="0">
            <a:spAutoFit/>
          </a:bodyPr>
          <a:lstStyle/>
          <a:p>
            <a:r>
              <a:rPr lang="en-US" sz="20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8760296" y="2332609"/>
            <a:ext cx="936104" cy="1442935"/>
          </a:xfrm>
          <a:prstGeom prst="rect">
            <a:avLst/>
          </a:prstGeom>
        </p:spPr>
      </p:pic>
      <p:pic>
        <p:nvPicPr>
          <p:cNvPr id="6" name="Picture 5"/>
          <p:cNvPicPr>
            <a:picLocks noChangeAspect="1"/>
          </p:cNvPicPr>
          <p:nvPr/>
        </p:nvPicPr>
        <p:blipFill>
          <a:blip r:embed="rId4" cstate="print"/>
          <a:stretch>
            <a:fillRect/>
          </a:stretch>
        </p:blipFill>
        <p:spPr>
          <a:xfrm>
            <a:off x="9408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6106824" y="4420840"/>
            <a:ext cx="878767" cy="1320552"/>
          </a:xfrm>
          <a:prstGeom prst="rect">
            <a:avLst/>
          </a:prstGeom>
        </p:spPr>
      </p:pic>
      <p:cxnSp>
        <p:nvCxnSpPr>
          <p:cNvPr id="8" name="Straight Arrow Connector 7"/>
          <p:cNvCxnSpPr/>
          <p:nvPr/>
        </p:nvCxnSpPr>
        <p:spPr>
          <a:xfrm flipV="1">
            <a:off x="7258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618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9635216" y="5140920"/>
            <a:ext cx="998331" cy="664344"/>
          </a:xfrm>
          <a:prstGeom prst="rect">
            <a:avLst/>
          </a:prstGeom>
        </p:spPr>
      </p:pic>
      <p:cxnSp>
        <p:nvCxnSpPr>
          <p:cNvPr id="11" name="Straight Arrow Connector 10"/>
          <p:cNvCxnSpPr/>
          <p:nvPr/>
        </p:nvCxnSpPr>
        <p:spPr>
          <a:xfrm>
            <a:off x="9275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60</a:t>
            </a:fld>
            <a:endParaRPr lang="en-CA" dirty="0"/>
          </a:p>
        </p:txBody>
      </p:sp>
    </p:spTree>
    <p:extLst>
      <p:ext uri="{BB962C8B-B14F-4D97-AF65-F5344CB8AC3E}">
        <p14:creationId xmlns:p14="http://schemas.microsoft.com/office/powerpoint/2010/main" val="264641835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REST?</a:t>
            </a:r>
          </a:p>
        </p:txBody>
      </p:sp>
      <p:sp>
        <p:nvSpPr>
          <p:cNvPr id="3" name="Content Placeholder 2"/>
          <p:cNvSpPr>
            <a:spLocks noGrp="1"/>
          </p:cNvSpPr>
          <p:nvPr>
            <p:ph idx="1"/>
          </p:nvPr>
        </p:nvSpPr>
        <p:spPr/>
        <p:txBody>
          <a:bodyPr/>
          <a:lstStyle/>
          <a:p>
            <a:r>
              <a:rPr lang="en-GB" dirty="0"/>
              <a:t>“REpresentational State Transfer”</a:t>
            </a:r>
          </a:p>
          <a:p>
            <a:r>
              <a:rPr lang="en-GB" dirty="0"/>
              <a:t>Represent your data as “resources”</a:t>
            </a:r>
          </a:p>
          <a:p>
            <a:r>
              <a:rPr lang="en-GB" dirty="0"/>
              <a:t>Make “Resources” URI addressable</a:t>
            </a:r>
          </a:p>
          <a:p>
            <a:r>
              <a:rPr lang="en-GB" dirty="0"/>
              <a:t>Use HTTP to do CRUD operations</a:t>
            </a:r>
          </a:p>
          <a:p>
            <a:r>
              <a:rPr lang="en-GB" dirty="0"/>
              <a:t>Resources may be exchanged using different </a:t>
            </a:r>
            <a:r>
              <a:rPr lang="en-GB" i="1" dirty="0"/>
              <a:t>representations</a:t>
            </a:r>
            <a:r>
              <a:rPr lang="en-GB" dirty="0"/>
              <a:t> (XML, JSON etc.)</a:t>
            </a:r>
          </a:p>
        </p:txBody>
      </p:sp>
    </p:spTree>
    <p:extLst>
      <p:ext uri="{BB962C8B-B14F-4D97-AF65-F5344CB8AC3E}">
        <p14:creationId xmlns:p14="http://schemas.microsoft.com/office/powerpoint/2010/main" val="3151092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idx="4294967295"/>
          </p:nvPr>
        </p:nvSpPr>
        <p:spPr>
          <a:xfrm>
            <a:off x="2150368" y="836713"/>
            <a:ext cx="812209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marL="457200" lvl="1" indent="0">
              <a:buNone/>
            </a:pPr>
            <a:r>
              <a:rPr lang="en-US" b="1" dirty="0">
                <a:latin typeface="Courier New" pitchFamily="49" charset="0"/>
                <a:cs typeface="Courier New" pitchFamily="49" charset="0"/>
              </a:rPr>
              <a:t>https://server.org/fhir/Patient/1234</a:t>
            </a:r>
          </a:p>
        </p:txBody>
      </p:sp>
      <p:sp>
        <p:nvSpPr>
          <p:cNvPr id="6" name="Left Brace 5"/>
          <p:cNvSpPr/>
          <p:nvPr/>
        </p:nvSpPr>
        <p:spPr bwMode="auto">
          <a:xfrm rot="16200000">
            <a:off x="4789378" y="1331737"/>
            <a:ext cx="381000" cy="4536505"/>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00779" y="3743167"/>
            <a:ext cx="1296144"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916813" y="2076127"/>
            <a:ext cx="468633" cy="1291856"/>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258442" y="3161190"/>
            <a:ext cx="380999" cy="782953"/>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311003" y="2144594"/>
            <a:ext cx="2025357"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9336360" y="3844044"/>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13644617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3" name="Content Placeholder 2"/>
          <p:cNvSpPr>
            <a:spLocks noGrp="1"/>
          </p:cNvSpPr>
          <p:nvPr>
            <p:ph idx="4294967295"/>
          </p:nvPr>
        </p:nvSpPr>
        <p:spPr>
          <a:xfrm>
            <a:off x="695400" y="836713"/>
            <a:ext cx="11161240" cy="2985095"/>
          </a:xfrm>
        </p:spPr>
        <p:txBody>
          <a:bodyPr/>
          <a:lstStyle/>
          <a:p>
            <a:pPr marL="0" indent="0">
              <a:buNone/>
            </a:pPr>
            <a:endParaRPr lang="en-US" b="1"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marL="457200" lvl="1" indent="0">
              <a:buNone/>
            </a:pPr>
            <a:r>
              <a:rPr lang="en-US" b="1" dirty="0">
                <a:latin typeface="Courier New" pitchFamily="49" charset="0"/>
                <a:cs typeface="Courier New" pitchFamily="49" charset="0"/>
              </a:rPr>
              <a:t>https://server.org/fhir/Patient/1234?_format=json</a:t>
            </a:r>
          </a:p>
        </p:txBody>
      </p:sp>
      <p:sp>
        <p:nvSpPr>
          <p:cNvPr id="6" name="Left Brace 5"/>
          <p:cNvSpPr/>
          <p:nvPr/>
        </p:nvSpPr>
        <p:spPr bwMode="auto">
          <a:xfrm rot="16200000">
            <a:off x="3352981" y="1388870"/>
            <a:ext cx="381000" cy="452844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071664" y="3796370"/>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6417496" y="1967224"/>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7833353" y="3194251"/>
            <a:ext cx="337428" cy="78779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5892310" y="2042168"/>
            <a:ext cx="1656183"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7800787" y="3793958"/>
            <a:ext cx="364329"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5532284" cy="369332"/>
          </a:xfrm>
          <a:prstGeom prst="rect">
            <a:avLst/>
          </a:prstGeom>
          <a:noFill/>
        </p:spPr>
        <p:txBody>
          <a:bodyPr wrap="none" rtlCol="0">
            <a:spAutoFit/>
          </a:bodyPr>
          <a:lstStyle/>
          <a:p>
            <a:r>
              <a:rPr lang="en-US" dirty="0">
                <a:solidFill>
                  <a:srgbClr val="636360"/>
                </a:solidFill>
              </a:rPr>
              <a:t>Gets the same patient but returns as JSON instead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64</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567015" y="2418065"/>
            <a:ext cx="402787" cy="244827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9168342" y="3830250"/>
            <a:ext cx="1302036" cy="369332"/>
          </a:xfrm>
          <a:prstGeom prst="rect">
            <a:avLst/>
          </a:prstGeom>
          <a:noFill/>
        </p:spPr>
        <p:txBody>
          <a:bodyPr wrap="square" rtlCol="0">
            <a:spAutoFit/>
          </a:bodyPr>
          <a:lstStyle/>
          <a:p>
            <a:r>
              <a:rPr lang="en-US" dirty="0">
                <a:solidFill>
                  <a:srgbClr val="636360"/>
                </a:solidFill>
              </a:rPr>
              <a:t>command</a:t>
            </a:r>
          </a:p>
        </p:txBody>
      </p:sp>
    </p:spTree>
    <p:extLst>
      <p:ext uri="{BB962C8B-B14F-4D97-AF65-F5344CB8AC3E}">
        <p14:creationId xmlns:p14="http://schemas.microsoft.com/office/powerpoint/2010/main" val="4000880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https://server.org/fhir/Patient?name=Smith</a:t>
            </a:r>
          </a:p>
        </p:txBody>
      </p:sp>
      <p:sp>
        <p:nvSpPr>
          <p:cNvPr id="6" name="Left Brace 5"/>
          <p:cNvSpPr/>
          <p:nvPr/>
        </p:nvSpPr>
        <p:spPr bwMode="auto">
          <a:xfrm rot="16200000">
            <a:off x="4289349" y="1367083"/>
            <a:ext cx="381000" cy="452845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863752" y="3778235"/>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409007" y="1967225"/>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888088" y="2075746"/>
            <a:ext cx="1656185" cy="369332"/>
          </a:xfrm>
          <a:prstGeom prst="rect">
            <a:avLst/>
          </a:prstGeom>
          <a:noFill/>
        </p:spPr>
        <p:txBody>
          <a:bodyPr wrap="square" rtlCol="0">
            <a:spAutoFit/>
          </a:bodyPr>
          <a:lstStyle/>
          <a:p>
            <a:r>
              <a:rPr lang="en-US" dirty="0">
                <a:solidFill>
                  <a:srgbClr val="636360"/>
                </a:solidFill>
              </a:rPr>
              <a:t>resource type</a:t>
            </a:r>
          </a:p>
        </p:txBody>
      </p:sp>
      <p:sp>
        <p:nvSpPr>
          <p:cNvPr id="12" name="TextBox 11"/>
          <p:cNvSpPr txBox="1"/>
          <p:nvPr/>
        </p:nvSpPr>
        <p:spPr>
          <a:xfrm>
            <a:off x="1991544" y="4725145"/>
            <a:ext cx="2454518" cy="369332"/>
          </a:xfrm>
          <a:prstGeom prst="rect">
            <a:avLst/>
          </a:prstGeom>
          <a:noFill/>
        </p:spPr>
        <p:txBody>
          <a:bodyPr wrap="none" rtlCol="0">
            <a:spAutoFit/>
          </a:bodyPr>
          <a:lstStyle/>
          <a:p>
            <a:r>
              <a:rPr lang="en-US" dirty="0">
                <a:solidFill>
                  <a:srgbClr val="636360"/>
                </a:solidFill>
              </a:rPr>
              <a:t>Note – no ID specified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65</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242980" y="2598085"/>
            <a:ext cx="402787" cy="208823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760296" y="3796528"/>
            <a:ext cx="1565492" cy="369332"/>
          </a:xfrm>
          <a:prstGeom prst="rect">
            <a:avLst/>
          </a:prstGeom>
          <a:noFill/>
        </p:spPr>
        <p:txBody>
          <a:bodyPr wrap="square" rtlCol="0">
            <a:spAutoFit/>
          </a:bodyPr>
          <a:lstStyle/>
          <a:p>
            <a:r>
              <a:rPr lang="en-US" dirty="0">
                <a:solidFill>
                  <a:srgbClr val="636360"/>
                </a:solidFill>
              </a:rPr>
              <a:t>search term</a:t>
            </a:r>
          </a:p>
        </p:txBody>
      </p:sp>
    </p:spTree>
    <p:extLst>
      <p:ext uri="{BB962C8B-B14F-4D97-AF65-F5344CB8AC3E}">
        <p14:creationId xmlns:p14="http://schemas.microsoft.com/office/powerpoint/2010/main" val="3422040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 by identifier</a:t>
            </a:r>
          </a:p>
        </p:txBody>
      </p:sp>
      <p:sp>
        <p:nvSpPr>
          <p:cNvPr id="3" name="Content Placeholder 2"/>
          <p:cNvSpPr>
            <a:spLocks noGrp="1"/>
          </p:cNvSpPr>
          <p:nvPr>
            <p:ph idx="4294967295"/>
          </p:nvPr>
        </p:nvSpPr>
        <p:spPr>
          <a:xfrm>
            <a:off x="431371" y="836713"/>
            <a:ext cx="11425269"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marL="457200" lvl="1" indent="0">
              <a:buNone/>
            </a:pPr>
            <a:r>
              <a:rPr lang="en-US" b="1" dirty="0">
                <a:latin typeface="Courier New" pitchFamily="49" charset="0"/>
                <a:cs typeface="Courier New" pitchFamily="49" charset="0"/>
              </a:rPr>
              <a:t>https://server.org/fhir/Patient?identifier=999-99-9999</a:t>
            </a:r>
          </a:p>
        </p:txBody>
      </p:sp>
      <p:sp>
        <p:nvSpPr>
          <p:cNvPr id="6" name="Left Brace 5"/>
          <p:cNvSpPr/>
          <p:nvPr/>
        </p:nvSpPr>
        <p:spPr bwMode="auto">
          <a:xfrm rot="16200000">
            <a:off x="3028303" y="1388870"/>
            <a:ext cx="381000" cy="452845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2639617" y="3849358"/>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6184870" y="2002890"/>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5699470" y="2113305"/>
            <a:ext cx="1656185" cy="369332"/>
          </a:xfrm>
          <a:prstGeom prst="rect">
            <a:avLst/>
          </a:prstGeom>
          <a:noFill/>
        </p:spPr>
        <p:txBody>
          <a:bodyPr wrap="square" rtlCol="0">
            <a:spAutoFit/>
          </a:bodyPr>
          <a:lstStyle/>
          <a:p>
            <a:r>
              <a:rPr lang="en-US" dirty="0">
                <a:solidFill>
                  <a:srgbClr val="636360"/>
                </a:solidFill>
              </a:rPr>
              <a:t>resource type</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66</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332747" y="1485502"/>
            <a:ext cx="402787" cy="435697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904312" y="3821808"/>
            <a:ext cx="1565492" cy="369332"/>
          </a:xfrm>
          <a:prstGeom prst="rect">
            <a:avLst/>
          </a:prstGeom>
          <a:noFill/>
        </p:spPr>
        <p:txBody>
          <a:bodyPr wrap="square" rtlCol="0">
            <a:spAutoFit/>
          </a:bodyPr>
          <a:lstStyle/>
          <a:p>
            <a:r>
              <a:rPr lang="en-US" dirty="0">
                <a:solidFill>
                  <a:srgbClr val="636360"/>
                </a:solidFill>
              </a:rPr>
              <a:t>search term</a:t>
            </a:r>
          </a:p>
        </p:txBody>
      </p:sp>
    </p:spTree>
    <p:extLst>
      <p:ext uri="{BB962C8B-B14F-4D97-AF65-F5344CB8AC3E}">
        <p14:creationId xmlns:p14="http://schemas.microsoft.com/office/powerpoint/2010/main" val="2504696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sz="quarter" idx="1"/>
          </p:nvPr>
        </p:nvSpPr>
        <p:spPr>
          <a:xfrm>
            <a:off x="1026570" y="1661261"/>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OAuth</a:t>
            </a:r>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67</a:t>
            </a:fld>
            <a:endParaRPr lang="en-CA" dirty="0"/>
          </a:p>
        </p:txBody>
      </p:sp>
    </p:spTree>
    <p:extLst>
      <p:ext uri="{BB962C8B-B14F-4D97-AF65-F5344CB8AC3E}">
        <p14:creationId xmlns:p14="http://schemas.microsoft.com/office/powerpoint/2010/main" val="2595365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sz="quarter" idx="1"/>
          </p:nvPr>
        </p:nvSpPr>
        <p:spPr>
          <a:xfrm>
            <a:off x="1055440" y="1678865"/>
            <a:ext cx="10225136" cy="4653582"/>
          </a:xfrm>
        </p:spPr>
        <p:txBody>
          <a:bodyPr/>
          <a:lstStyle/>
          <a:p>
            <a:pPr marL="0" indent="0">
              <a:buNone/>
            </a:pPr>
            <a:r>
              <a:rPr lang="en-AU" b="1" dirty="0"/>
              <a:t>CRUD</a:t>
            </a:r>
            <a:r>
              <a:rPr lang="en-AU" dirty="0"/>
              <a:t>:</a:t>
            </a:r>
          </a:p>
          <a:p>
            <a:r>
              <a:rPr lang="en-AU" b="1" dirty="0"/>
              <a:t>C</a:t>
            </a:r>
            <a:r>
              <a:rPr lang="en-AU" dirty="0"/>
              <a:t>reate – create a new instance of data </a:t>
            </a:r>
          </a:p>
          <a:p>
            <a:pPr lvl="1"/>
            <a:r>
              <a:rPr lang="en-AU" sz="2400" dirty="0"/>
              <a:t>HTTP POST</a:t>
            </a:r>
          </a:p>
          <a:p>
            <a:r>
              <a:rPr lang="en-AU" b="1" dirty="0"/>
              <a:t>R</a:t>
            </a:r>
            <a:r>
              <a:rPr lang="en-AU" dirty="0"/>
              <a:t>ead – get the content (state) of an instance of data</a:t>
            </a:r>
          </a:p>
          <a:p>
            <a:pPr lvl="1"/>
            <a:r>
              <a:rPr lang="en-AU" sz="2400" dirty="0"/>
              <a:t>HTTP GET</a:t>
            </a:r>
          </a:p>
          <a:p>
            <a:r>
              <a:rPr lang="en-AU" b="1" dirty="0"/>
              <a:t>U</a:t>
            </a:r>
            <a:r>
              <a:rPr lang="en-AU" dirty="0"/>
              <a:t>pdate – change the content of an instance of data</a:t>
            </a:r>
          </a:p>
          <a:p>
            <a:pPr lvl="1"/>
            <a:r>
              <a:rPr lang="en-AU" sz="2400" dirty="0"/>
              <a:t>HTTP PUT</a:t>
            </a:r>
          </a:p>
          <a:p>
            <a:r>
              <a:rPr lang="en-AU" b="1" dirty="0"/>
              <a:t>D</a:t>
            </a:r>
            <a:r>
              <a:rPr lang="en-AU" dirty="0"/>
              <a:t>elete – remove the instance of data</a:t>
            </a:r>
          </a:p>
          <a:p>
            <a:pPr lvl="1"/>
            <a:r>
              <a:rPr lang="en-AU" sz="2400" dirty="0"/>
              <a:t>HTTP DELETE</a:t>
            </a:r>
          </a:p>
          <a:p>
            <a:pPr marL="0" indent="0">
              <a:buNone/>
            </a:pPr>
            <a:endParaRPr lang="en-AU"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4023626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reuses these</a:t>
            </a:r>
          </a:p>
        </p:txBody>
      </p:sp>
      <p:sp>
        <p:nvSpPr>
          <p:cNvPr id="3" name="Content Placeholder 2"/>
          <p:cNvSpPr>
            <a:spLocks noGrp="1"/>
          </p:cNvSpPr>
          <p:nvPr>
            <p:ph idx="1"/>
          </p:nvPr>
        </p:nvSpPr>
        <p:spPr>
          <a:xfrm>
            <a:off x="911424" y="1595934"/>
            <a:ext cx="7848872" cy="4713387"/>
          </a:xfrm>
        </p:spPr>
        <p:txBody>
          <a:bodyPr>
            <a:noAutofit/>
          </a:bodyPr>
          <a:lstStyle/>
          <a:p>
            <a:r>
              <a:rPr lang="en-US" sz="1800" dirty="0"/>
              <a:t>Instance</a:t>
            </a:r>
          </a:p>
          <a:p>
            <a:pPr lvl="1"/>
            <a:r>
              <a:rPr lang="en-US" sz="1600" b="1" dirty="0"/>
              <a:t>Read</a:t>
            </a:r>
            <a:r>
              <a:rPr lang="en-US" sz="1600" dirty="0"/>
              <a:t>		</a:t>
            </a:r>
            <a:r>
              <a:rPr lang="en-US" sz="1600" b="1" dirty="0"/>
              <a:t>GET </a:t>
            </a:r>
            <a:r>
              <a:rPr lang="en-US" sz="1600" dirty="0"/>
              <a:t> [base]/Patient/100</a:t>
            </a:r>
          </a:p>
          <a:p>
            <a:pPr lvl="1"/>
            <a:r>
              <a:rPr lang="en-US" sz="1600" b="1" dirty="0"/>
              <a:t>Update</a:t>
            </a:r>
            <a:r>
              <a:rPr lang="en-US" sz="1600" dirty="0"/>
              <a:t>		</a:t>
            </a:r>
            <a:r>
              <a:rPr lang="en-US" sz="1600" b="1" dirty="0"/>
              <a:t>PUT</a:t>
            </a:r>
            <a:r>
              <a:rPr lang="en-US" sz="1600" dirty="0"/>
              <a:t>  [base]/Patient/100</a:t>
            </a:r>
          </a:p>
          <a:p>
            <a:pPr lvl="1"/>
            <a:r>
              <a:rPr lang="en-US" sz="1600" b="1" dirty="0"/>
              <a:t>Delete</a:t>
            </a:r>
            <a:r>
              <a:rPr lang="en-US" sz="1600" dirty="0"/>
              <a:t>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pPr lvl="1"/>
            <a:r>
              <a:rPr lang="en-US" sz="1600" dirty="0" err="1"/>
              <a:t>Vread</a:t>
            </a:r>
            <a:r>
              <a:rPr lang="en-US" sz="1600" dirty="0"/>
              <a:t>		</a:t>
            </a:r>
            <a:r>
              <a:rPr lang="en-US" sz="1600" b="1" dirty="0"/>
              <a:t>GET</a:t>
            </a:r>
            <a:r>
              <a:rPr lang="en-US" sz="1600" dirty="0"/>
              <a:t>  [base]/Patient/100/_history/{vid}</a:t>
            </a:r>
          </a:p>
          <a:p>
            <a:r>
              <a:rPr lang="en-US" sz="1800" dirty="0"/>
              <a:t>Type</a:t>
            </a:r>
          </a:p>
          <a:p>
            <a:pPr lvl="1"/>
            <a:r>
              <a:rPr lang="en-US" sz="1600" b="1" dirty="0"/>
              <a:t>Create</a:t>
            </a:r>
            <a:r>
              <a:rPr lang="en-US" sz="1600" dirty="0"/>
              <a:t>		</a:t>
            </a:r>
            <a:r>
              <a:rPr lang="en-US" sz="1600" b="1" dirty="0"/>
              <a:t>POST</a:t>
            </a:r>
            <a:r>
              <a:rPr lang="en-US" sz="1600" dirty="0"/>
              <a:t>  [base]/Patient</a:t>
            </a:r>
          </a:p>
          <a:p>
            <a:pPr lvl="1"/>
            <a:r>
              <a:rPr lang="en-US" sz="1600" dirty="0"/>
              <a:t>Search		</a:t>
            </a:r>
            <a:r>
              <a:rPr lang="en-US" sz="1600" b="1" dirty="0"/>
              <a:t>GET</a:t>
            </a:r>
            <a:r>
              <a:rPr lang="en-US" sz="1600" dirty="0"/>
              <a:t>    [base]/Patient?name=eve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[base]/Patient/$validate</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69</a:t>
            </a:fld>
            <a:endParaRPr lang="en-CA" dirty="0"/>
          </a:p>
        </p:txBody>
      </p:sp>
      <p:sp>
        <p:nvSpPr>
          <p:cNvPr id="5" name="TextBox 4">
            <a:extLst>
              <a:ext uri="{FF2B5EF4-FFF2-40B4-BE49-F238E27FC236}">
                <a16:creationId xmlns:a16="http://schemas.microsoft.com/office/drawing/2014/main" id="{74CDCEC3-F99D-4580-908F-E2EB4C19124D}"/>
              </a:ext>
            </a:extLst>
          </p:cNvPr>
          <p:cNvSpPr txBox="1"/>
          <p:nvPr/>
        </p:nvSpPr>
        <p:spPr>
          <a:xfrm>
            <a:off x="983432" y="6196689"/>
            <a:ext cx="6944530" cy="400110"/>
          </a:xfrm>
          <a:prstGeom prst="rect">
            <a:avLst/>
          </a:prstGeom>
          <a:noFill/>
        </p:spPr>
        <p:txBody>
          <a:bodyPr wrap="none" rtlCol="0">
            <a:spAutoFit/>
          </a:bodyPr>
          <a:lstStyle/>
          <a:p>
            <a:r>
              <a:rPr lang="en-US" sz="2000" dirty="0"/>
              <a:t>Details see: 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2826315" y="1828800"/>
            <a:ext cx="6539370" cy="4419600"/>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Interactions</a:t>
            </a:r>
          </a:p>
        </p:txBody>
      </p:sp>
      <p:pic>
        <p:nvPicPr>
          <p:cNvPr id="5" name="Snagit_PPTAF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1225215"/>
            <a:ext cx="6696744" cy="4767044"/>
          </a:xfrm>
          <a:prstGeom prst="rect">
            <a:avLst/>
          </a:prstGeom>
        </p:spPr>
      </p:pic>
      <p:sp>
        <p:nvSpPr>
          <p:cNvPr id="6" name="Slide Number Placeholder 3">
            <a:extLst>
              <a:ext uri="{FF2B5EF4-FFF2-40B4-BE49-F238E27FC236}">
                <a16:creationId xmlns:a16="http://schemas.microsoft.com/office/drawing/2014/main" id="{A3C586F8-8592-4E8D-8E60-D4359485BB9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70</a:t>
            </a:fld>
            <a:endParaRPr lang="en-CA" dirty="0"/>
          </a:p>
        </p:txBody>
      </p:sp>
      <p:sp>
        <p:nvSpPr>
          <p:cNvPr id="7" name="TextBox 6">
            <a:extLst>
              <a:ext uri="{FF2B5EF4-FFF2-40B4-BE49-F238E27FC236}">
                <a16:creationId xmlns:a16="http://schemas.microsoft.com/office/drawing/2014/main" id="{335FF8A4-4B93-43A0-9976-9FA77DEB606D}"/>
              </a:ext>
            </a:extLst>
          </p:cNvPr>
          <p:cNvSpPr txBox="1"/>
          <p:nvPr/>
        </p:nvSpPr>
        <p:spPr>
          <a:xfrm>
            <a:off x="1055440" y="5992839"/>
            <a:ext cx="7701147" cy="523220"/>
          </a:xfrm>
          <a:prstGeom prst="rect">
            <a:avLst/>
          </a:prstGeom>
          <a:noFill/>
        </p:spPr>
        <p:txBody>
          <a:bodyPr wrap="none" rtlCol="0">
            <a:spAutoFit/>
          </a:bodyPr>
          <a:lstStyle/>
          <a:p>
            <a:r>
              <a:rPr lang="en-US" sz="2800" dirty="0"/>
              <a:t>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idx="1"/>
          </p:nvPr>
        </p:nvSpPr>
        <p:spPr/>
        <p:txBody>
          <a:bodyPr/>
          <a:lstStyle/>
          <a:p>
            <a:r>
              <a:rPr lang="en-CA" sz="2900" dirty="0"/>
              <a:t>Works on pre-defined named parameters (only) (e.g. “name”)</a:t>
            </a:r>
          </a:p>
          <a:p>
            <a:pPr lvl="1"/>
            <a:r>
              <a:rPr lang="en-CA" b="0" dirty="0"/>
              <a:t>Listed at the end of each resource</a:t>
            </a:r>
          </a:p>
          <a:p>
            <a:pPr marL="0" indent="0">
              <a:buNone/>
            </a:pPr>
            <a:r>
              <a:rPr lang="en-CA" b="0" dirty="0"/>
              <a:t>	</a:t>
            </a:r>
            <a:r>
              <a:rPr lang="en-CA" dirty="0"/>
              <a:t>GET [base]/Patient?name=eve </a:t>
            </a:r>
          </a:p>
          <a:p>
            <a:pPr marL="0" indent="0">
              <a:buNone/>
            </a:pPr>
            <a:r>
              <a:rPr lang="en-CA" dirty="0"/>
              <a:t>	GET [base]/Observation?code=3141-9</a:t>
            </a:r>
          </a:p>
          <a:p>
            <a:pPr marL="0" indent="0">
              <a:buNone/>
            </a:pPr>
            <a:r>
              <a:rPr lang="en-CA" b="0" dirty="0"/>
              <a:t>	GET [base]/Patient/100</a:t>
            </a:r>
          </a:p>
          <a:p>
            <a:pPr marL="0" indent="0">
              <a:buNone/>
            </a:pPr>
            <a:r>
              <a:rPr lang="en-CA" dirty="0"/>
              <a:t>	GET [base]/Patient?_id=100</a:t>
            </a:r>
          </a:p>
          <a:p>
            <a:pPr marL="0" indent="0">
              <a:buNone/>
            </a:pPr>
            <a:r>
              <a:rPr lang="en-CA" dirty="0"/>
              <a:t>	GET [base]/Patient?identifier=MRN1234</a:t>
            </a:r>
          </a:p>
          <a:p>
            <a:pPr marL="0" indent="0">
              <a:buNone/>
            </a:pPr>
            <a:r>
              <a:rPr lang="en-CA" dirty="0"/>
              <a:t>Note that the 3rd one is actually the odd one out here – why?</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42033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pic>
        <p:nvPicPr>
          <p:cNvPr id="6" name="Snagit_PPTB1D2" descr="PPTB1D2.png"/>
          <p:cNvPicPr>
            <a:picLocks noChangeAspect="1"/>
          </p:cNvPicPr>
          <p:nvPr/>
        </p:nvPicPr>
        <p:blipFill>
          <a:blip r:embed="rId3" cstate="print"/>
          <a:stretch>
            <a:fillRect/>
          </a:stretch>
        </p:blipFill>
        <p:spPr>
          <a:xfrm>
            <a:off x="993583" y="1916832"/>
            <a:ext cx="10343056" cy="4176464"/>
          </a:xfrm>
          <a:prstGeom prst="rect">
            <a:avLst/>
          </a:prstGeom>
        </p:spPr>
      </p:pic>
    </p:spTree>
    <p:extLst>
      <p:ext uri="{BB962C8B-B14F-4D97-AF65-F5344CB8AC3E}">
        <p14:creationId xmlns:p14="http://schemas.microsoft.com/office/powerpoint/2010/main" val="92439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Versioning and History</a:t>
            </a:r>
          </a:p>
          <a:p>
            <a:r>
              <a:rPr lang="en-US" dirty="0"/>
              <a:t>Bundles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4243446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idx="1"/>
          </p:nvPr>
        </p:nvSpPr>
        <p:spPr/>
        <p:txBody>
          <a:bodyPr>
            <a:normAutofit fontScale="92500" lnSpcReduction="20000"/>
          </a:bodyPr>
          <a:lstStyle/>
          <a:p>
            <a:r>
              <a:rPr lang="en-US" dirty="0">
                <a:cs typeface="Courier New" pitchFamily="49" charset="0"/>
              </a:rPr>
              <a:t>Most recent version</a:t>
            </a:r>
          </a:p>
          <a:p>
            <a:pPr lvl="1"/>
            <a:r>
              <a:rPr lang="en-US" dirty="0">
                <a:cs typeface="Courier New" pitchFamily="49" charset="0"/>
              </a:rPr>
              <a:t>http://server.org/fhir/Patient/1</a:t>
            </a:r>
          </a:p>
          <a:p>
            <a:pPr lvl="1"/>
            <a:r>
              <a:rPr lang="en-US" dirty="0">
                <a:cs typeface="Courier New" pitchFamily="49" charset="0"/>
              </a:rPr>
              <a:t>Returns single resource</a:t>
            </a:r>
          </a:p>
          <a:p>
            <a:r>
              <a:rPr lang="en-US" dirty="0">
                <a:cs typeface="Courier New" pitchFamily="49" charset="0"/>
              </a:rPr>
              <a:t>Specific version</a:t>
            </a:r>
          </a:p>
          <a:p>
            <a:pPr lvl="1"/>
            <a:r>
              <a:rPr lang="en-US" dirty="0">
                <a:cs typeface="Courier New" pitchFamily="49" charset="0"/>
              </a:rPr>
              <a:t>http://server.org/fhir/Patient/1/_history/1</a:t>
            </a:r>
          </a:p>
          <a:p>
            <a:pPr lvl="1"/>
            <a:r>
              <a:rPr lang="en-US" dirty="0">
                <a:cs typeface="Courier New" pitchFamily="49" charset="0"/>
              </a:rPr>
              <a:t>Returns single resource</a:t>
            </a:r>
          </a:p>
          <a:p>
            <a:r>
              <a:rPr lang="en-US" dirty="0">
                <a:cs typeface="Courier New" pitchFamily="49" charset="0"/>
              </a:rPr>
              <a:t>All versions</a:t>
            </a:r>
          </a:p>
          <a:p>
            <a:pPr lvl="1"/>
            <a:r>
              <a:rPr lang="en-US" dirty="0">
                <a:cs typeface="Courier New" pitchFamily="49" charset="0"/>
              </a:rPr>
              <a:t>http://server.org/fhir/Patient/1/_history</a:t>
            </a:r>
          </a:p>
          <a:p>
            <a:pPr lvl="1"/>
            <a:r>
              <a:rPr lang="en-US" dirty="0">
                <a:cs typeface="Courier New" pitchFamily="49" charset="0"/>
              </a:rPr>
              <a:t>Returns </a:t>
            </a:r>
            <a:r>
              <a:rPr lang="en-US" i="1" dirty="0">
                <a:cs typeface="Courier New" pitchFamily="49" charset="0"/>
              </a:rPr>
              <a:t>bundle</a:t>
            </a:r>
            <a:r>
              <a:rPr lang="en-US" dirty="0">
                <a:cs typeface="Courier New" pitchFamily="49" charset="0"/>
              </a:rPr>
              <a:t> of versions (see later)</a:t>
            </a:r>
          </a:p>
          <a:p>
            <a:endParaRPr lang="en-US" dirty="0">
              <a:cs typeface="Courier New" pitchFamily="49" charset="0"/>
            </a:endParaRPr>
          </a:p>
          <a:p>
            <a:pPr marL="0" indent="0">
              <a:buNone/>
            </a:pPr>
            <a:r>
              <a:rPr lang="en-US" dirty="0">
                <a:cs typeface="Courier New" pitchFamily="49" charset="0"/>
              </a:rPr>
              <a:t>Version support is optional</a:t>
            </a: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74</a:t>
            </a:fld>
            <a:endParaRPr lang="en-CA" dirty="0"/>
          </a:p>
        </p:txBody>
      </p:sp>
    </p:spTree>
    <p:extLst>
      <p:ext uri="{BB962C8B-B14F-4D97-AF65-F5344CB8AC3E}">
        <p14:creationId xmlns:p14="http://schemas.microsoft.com/office/powerpoint/2010/main" val="205890437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Version history – and revival</a:t>
            </a:r>
          </a:p>
        </p:txBody>
      </p:sp>
      <p:sp>
        <p:nvSpPr>
          <p:cNvPr id="11" name="Rectangle 10"/>
          <p:cNvSpPr/>
          <p:nvPr/>
        </p:nvSpPr>
        <p:spPr bwMode="auto">
          <a:xfrm>
            <a:off x="1981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v13 </a:t>
            </a:r>
            <a:r>
              <a:rPr lang="en-US" sz="1100" dirty="0">
                <a:solidFill>
                  <a:schemeClr val="bg1"/>
                </a:solidFill>
              </a:rPr>
              <a:t>– 2018-12-05</a:t>
            </a:r>
          </a:p>
        </p:txBody>
      </p:sp>
      <p:sp>
        <p:nvSpPr>
          <p:cNvPr id="12" name="Rectangle 11"/>
          <p:cNvSpPr/>
          <p:nvPr/>
        </p:nvSpPr>
        <p:spPr bwMode="auto">
          <a:xfrm>
            <a:off x="2249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v14 </a:t>
            </a:r>
            <a:r>
              <a:rPr lang="en-US" sz="1100" dirty="0">
                <a:solidFill>
                  <a:schemeClr val="bg1"/>
                </a:solidFill>
              </a:rPr>
              <a:t>– 2018-12-08</a:t>
            </a:r>
          </a:p>
        </p:txBody>
      </p:sp>
      <p:sp>
        <p:nvSpPr>
          <p:cNvPr id="15" name="Rectangle 14"/>
          <p:cNvSpPr/>
          <p:nvPr/>
        </p:nvSpPr>
        <p:spPr>
          <a:xfrm>
            <a:off x="4648200" y="2159169"/>
            <a:ext cx="5060778"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4343399" y="1752600"/>
            <a:ext cx="4920837"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4876800" y="2590800"/>
            <a:ext cx="5028322"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1234</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2125604" y="5420380"/>
            <a:ext cx="7354772"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PUT /server.org/fhir/Patient/</a:t>
            </a:r>
            <a:r>
              <a:rPr lang="en-US" sz="2800" b="1" dirty="0">
                <a:solidFill>
                  <a:srgbClr val="636360"/>
                </a:solidFill>
                <a:latin typeface="Courier New" pitchFamily="49" charset="0"/>
                <a:cs typeface="Courier New" pitchFamily="49" charset="0"/>
              </a:rPr>
              <a:t>1234</a:t>
            </a:r>
            <a:endParaRPr lang="en-US" sz="2800" b="1" dirty="0">
              <a:solidFill>
                <a:srgbClr val="636360"/>
              </a:solidFill>
            </a:endParaRPr>
          </a:p>
        </p:txBody>
      </p:sp>
      <p:cxnSp>
        <p:nvCxnSpPr>
          <p:cNvPr id="21" name="Elbow Connector 20"/>
          <p:cNvCxnSpPr>
            <a:endCxn id="24" idx="3"/>
          </p:cNvCxnSpPr>
          <p:nvPr/>
        </p:nvCxnSpPr>
        <p:spPr bwMode="auto">
          <a:xfrm rot="16200000" flipV="1">
            <a:off x="6272228"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2511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v15 </a:t>
            </a:r>
            <a:r>
              <a:rPr lang="en-US" sz="1100" dirty="0">
                <a:solidFill>
                  <a:schemeClr val="bg1"/>
                </a:solidFill>
              </a:rPr>
              <a:t>– 2018-12-09</a:t>
            </a:r>
          </a:p>
        </p:txBody>
      </p:sp>
      <p:sp>
        <p:nvSpPr>
          <p:cNvPr id="22" name="Rectangle 21"/>
          <p:cNvSpPr/>
          <p:nvPr/>
        </p:nvSpPr>
        <p:spPr bwMode="auto">
          <a:xfrm>
            <a:off x="2855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a:t>
            </a:r>
            <a:r>
              <a:rPr lang="en-US" b="1" dirty="0">
                <a:solidFill>
                  <a:schemeClr val="bg1"/>
                </a:solidFill>
              </a:rPr>
              <a:t>, v16 </a:t>
            </a:r>
            <a:r>
              <a:rPr lang="en-US" sz="1100" b="1" dirty="0">
                <a:solidFill>
                  <a:schemeClr val="bg1"/>
                </a:solidFill>
              </a:rPr>
              <a:t>– 2018-12-10</a:t>
            </a: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r>
              <a:rPr lang="en-US" sz="1100" b="1" dirty="0">
                <a:solidFill>
                  <a:srgbClr val="636360"/>
                </a:solidFill>
              </a:rPr>
              <a:t>                    </a:t>
            </a:r>
            <a:endParaRPr lang="en-US" sz="2000" b="1" dirty="0">
              <a:solidFill>
                <a:srgbClr val="636360"/>
              </a:solidFill>
            </a:endParaRPr>
          </a:p>
        </p:txBody>
      </p:sp>
      <p:sp>
        <p:nvSpPr>
          <p:cNvPr id="16" name="Rectangle 15"/>
          <p:cNvSpPr/>
          <p:nvPr/>
        </p:nvSpPr>
        <p:spPr>
          <a:xfrm>
            <a:off x="5294309" y="2971800"/>
            <a:ext cx="6418315"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1234</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(gets deleted)</a:t>
            </a:r>
            <a:endParaRPr lang="en-US" b="1" dirty="0">
              <a:solidFill>
                <a:srgbClr val="636360"/>
              </a:solidFill>
            </a:endParaRPr>
          </a:p>
        </p:txBody>
      </p:sp>
      <p:sp>
        <p:nvSpPr>
          <p:cNvPr id="24" name="Rectangle 23"/>
          <p:cNvSpPr/>
          <p:nvPr/>
        </p:nvSpPr>
        <p:spPr bwMode="auto">
          <a:xfrm>
            <a:off x="3255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a:t>
            </a:r>
            <a:r>
              <a:rPr lang="en-US" b="1" dirty="0">
                <a:solidFill>
                  <a:schemeClr val="bg1"/>
                </a:solidFill>
              </a:rPr>
              <a:t>, v17 </a:t>
            </a:r>
            <a:r>
              <a:rPr lang="en-US" sz="1100" b="1" dirty="0">
                <a:solidFill>
                  <a:schemeClr val="bg1"/>
                </a:solidFill>
              </a:rPr>
              <a:t>– 2018-12-11</a:t>
            </a:r>
          </a:p>
        </p:txBody>
      </p:sp>
      <p:sp>
        <p:nvSpPr>
          <p:cNvPr id="25" name="Rectangle 24"/>
          <p:cNvSpPr/>
          <p:nvPr/>
        </p:nvSpPr>
        <p:spPr>
          <a:xfrm>
            <a:off x="6540388" y="3429000"/>
            <a:ext cx="4524164"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
        <p:nvSpPr>
          <p:cNvPr id="23" name="Slide Number Placeholder 3">
            <a:extLst>
              <a:ext uri="{FF2B5EF4-FFF2-40B4-BE49-F238E27FC236}">
                <a16:creationId xmlns:a16="http://schemas.microsoft.com/office/drawing/2014/main" id="{042964AA-0597-4512-82FD-F0FFAB11AB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75</a:t>
            </a:fld>
            <a:endParaRPr lang="en-CA" dirty="0"/>
          </a:p>
        </p:txBody>
      </p:sp>
    </p:spTree>
    <p:extLst>
      <p:ext uri="{BB962C8B-B14F-4D97-AF65-F5344CB8AC3E}">
        <p14:creationId xmlns:p14="http://schemas.microsoft.com/office/powerpoint/2010/main" val="4232197600"/>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idx="1"/>
          </p:nvPr>
        </p:nvSpPr>
        <p:spPr/>
        <p:txBody>
          <a:bodyPr/>
          <a:lstStyle/>
          <a:p>
            <a:r>
              <a:rPr lang="en-US" dirty="0"/>
              <a:t>Bundle is a FHIR resource – for containing other resources</a:t>
            </a:r>
          </a:p>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A technical grouping rather than a logical one</a:t>
            </a:r>
          </a:p>
          <a:p>
            <a:pPr lvl="1"/>
            <a:r>
              <a:rPr lang="en-US" dirty="0"/>
              <a:t>no inherent business meaning in the grouping, unlike the List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67475" y="1772816"/>
            <a:ext cx="7800867" cy="46805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42112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Transactions / Batches</a:t>
            </a:r>
            <a:endParaRPr lang="en-GB" dirty="0"/>
          </a:p>
        </p:txBody>
      </p:sp>
      <p:sp>
        <p:nvSpPr>
          <p:cNvPr id="3" name="Content Placeholder 2"/>
          <p:cNvSpPr>
            <a:spLocks noGrp="1"/>
          </p:cNvSpPr>
          <p:nvPr>
            <p:ph idx="1"/>
          </p:nvPr>
        </p:nvSpPr>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bundle with outcomes</a:t>
            </a:r>
          </a:p>
        </p:txBody>
      </p:sp>
    </p:spTree>
    <p:extLst>
      <p:ext uri="{BB962C8B-B14F-4D97-AF65-F5344CB8AC3E}">
        <p14:creationId xmlns:p14="http://schemas.microsoft.com/office/powerpoint/2010/main" val="42122430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Paradigms</a:t>
            </a:r>
            <a:endParaRPr lang="en-GB" dirty="0"/>
          </a:p>
        </p:txBody>
      </p:sp>
      <p:sp>
        <p:nvSpPr>
          <p:cNvPr id="3" name="Content Placeholder 2"/>
          <p:cNvSpPr>
            <a:spLocks noGrp="1"/>
          </p:cNvSpPr>
          <p:nvPr>
            <p:ph idx="1"/>
          </p:nvPr>
        </p:nvSpPr>
        <p:spPr/>
        <p:txBody>
          <a:bodyPr/>
          <a:lstStyle/>
          <a:p>
            <a:r>
              <a:rPr lang="en-GB"/>
              <a:t>FHIR supports 4 interoperability paradigms</a:t>
            </a:r>
            <a:endParaRPr lang="en-GB" dirty="0"/>
          </a:p>
        </p:txBody>
      </p:sp>
      <p:graphicFrame>
        <p:nvGraphicFramePr>
          <p:cNvPr id="5" name="Diagram 4"/>
          <p:cNvGraphicFramePr/>
          <p:nvPr>
            <p:extLst/>
          </p:nvPr>
        </p:nvGraphicFramePr>
        <p:xfrm>
          <a:off x="2855640" y="234888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idx="1"/>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8"/>
            <a:ext cx="6991672" cy="734143"/>
          </a:xfrm>
        </p:spPr>
        <p:txBody>
          <a:bodyPr/>
          <a:lstStyle/>
          <a:p>
            <a:r>
              <a:rPr lang="en-GB" dirty="0"/>
              <a:t>Documents – are bundles</a:t>
            </a:r>
          </a:p>
        </p:txBody>
      </p:sp>
      <p:sp>
        <p:nvSpPr>
          <p:cNvPr id="13" name="AutoShape 7"/>
          <p:cNvSpPr>
            <a:spLocks/>
          </p:cNvSpPr>
          <p:nvPr/>
        </p:nvSpPr>
        <p:spPr bwMode="auto">
          <a:xfrm>
            <a:off x="2944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2286000" y="170080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2369096"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2946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970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2970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647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1" name="TextBox 30"/>
          <p:cNvSpPr txBox="1"/>
          <p:nvPr/>
        </p:nvSpPr>
        <p:spPr>
          <a:xfrm>
            <a:off x="6629400" y="1663431"/>
            <a:ext cx="2634054" cy="4801314"/>
          </a:xfrm>
          <a:prstGeom prst="rect">
            <a:avLst/>
          </a:prstGeom>
          <a:noFill/>
        </p:spPr>
        <p:txBody>
          <a:bodyPr wrap="none" rtlCol="0">
            <a:spAutoFit/>
          </a:bodyPr>
          <a:lstStyle/>
          <a:p>
            <a:r>
              <a:rPr lang="en-US" dirty="0"/>
              <a:t>&lt;Bundle&gt;</a:t>
            </a:r>
          </a:p>
          <a:p>
            <a:r>
              <a:rPr lang="en-US" dirty="0"/>
              <a:t>    &lt;entry&gt;</a:t>
            </a:r>
          </a:p>
          <a:p>
            <a:r>
              <a:rPr lang="en-US" dirty="0"/>
              <a:t>          &lt;</a:t>
            </a:r>
            <a:r>
              <a:rPr lang="en-US" b="1" dirty="0"/>
              <a:t>Composition</a:t>
            </a:r>
            <a:r>
              <a:rPr lang="en-US" dirty="0"/>
              <a:t> /&gt;</a:t>
            </a:r>
          </a:p>
          <a:p>
            <a:r>
              <a:rPr lang="en-US" dirty="0"/>
              <a:t>   &lt;/entry&gt; </a:t>
            </a:r>
          </a:p>
          <a:p>
            <a:r>
              <a:rPr lang="en-US" dirty="0"/>
              <a:t>   &lt;entry&gt;</a:t>
            </a:r>
          </a:p>
          <a:p>
            <a:r>
              <a:rPr lang="en-US" dirty="0"/>
              <a:t>          &lt;Observation /&gt;</a:t>
            </a:r>
          </a:p>
          <a:p>
            <a:r>
              <a:rPr lang="en-US" dirty="0"/>
              <a:t>   &lt;/entry&gt;</a:t>
            </a:r>
          </a:p>
          <a:p>
            <a:r>
              <a:rPr lang="en-US" dirty="0"/>
              <a:t>   &lt;entry&gt;</a:t>
            </a:r>
          </a:p>
          <a:p>
            <a:r>
              <a:rPr lang="en-US" dirty="0"/>
              <a:t>          &lt;Device /&gt;</a:t>
            </a:r>
          </a:p>
          <a:p>
            <a:r>
              <a:rPr lang="en-US" dirty="0"/>
              <a:t>   &lt;/entry&gt;</a:t>
            </a:r>
          </a:p>
          <a:p>
            <a:r>
              <a:rPr lang="en-US" dirty="0"/>
              <a:t>   &lt;entry&gt;</a:t>
            </a:r>
          </a:p>
          <a:p>
            <a:r>
              <a:rPr lang="en-US" dirty="0"/>
              <a:t>          &lt;List/&gt;</a:t>
            </a:r>
          </a:p>
          <a:p>
            <a:r>
              <a:rPr lang="en-US" dirty="0"/>
              <a:t>   &lt;/entry&gt;</a:t>
            </a:r>
          </a:p>
          <a:p>
            <a:r>
              <a:rPr lang="en-US" dirty="0"/>
              <a:t>   &lt;entry&gt;</a:t>
            </a:r>
          </a:p>
          <a:p>
            <a:r>
              <a:rPr lang="en-US" dirty="0"/>
              <a:t>          &lt;Condition/&gt;</a:t>
            </a:r>
          </a:p>
          <a:p>
            <a:r>
              <a:rPr lang="en-US" dirty="0"/>
              <a:t>   &lt;/entry&gt;</a:t>
            </a:r>
          </a:p>
          <a:p>
            <a:r>
              <a:rPr lang="en-US" dirty="0"/>
              <a:t>&lt;/Bundle&gt;</a:t>
            </a:r>
          </a:p>
        </p:txBody>
      </p:sp>
      <p:sp>
        <p:nvSpPr>
          <p:cNvPr id="39" name="Freeform 38"/>
          <p:cNvSpPr/>
          <p:nvPr/>
        </p:nvSpPr>
        <p:spPr bwMode="auto">
          <a:xfrm>
            <a:off x="8875572" y="2427515"/>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41" name="Freeform 40"/>
          <p:cNvSpPr/>
          <p:nvPr/>
        </p:nvSpPr>
        <p:spPr bwMode="auto">
          <a:xfrm rot="658787">
            <a:off x="8615616" y="2514783"/>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cxnSp>
        <p:nvCxnSpPr>
          <p:cNvPr id="43" name="Straight Arrow Connector 42"/>
          <p:cNvCxnSpPr/>
          <p:nvPr/>
        </p:nvCxnSpPr>
        <p:spPr bwMode="auto">
          <a:xfrm>
            <a:off x="4007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cxnSp>
        <p:nvCxnSpPr>
          <p:cNvPr id="44" name="Straight Arrow Connector 43"/>
          <p:cNvCxnSpPr/>
          <p:nvPr/>
        </p:nvCxnSpPr>
        <p:spPr bwMode="auto">
          <a:xfrm>
            <a:off x="3352800" y="3886201"/>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45" name="Freeform 44"/>
          <p:cNvSpPr/>
          <p:nvPr/>
        </p:nvSpPr>
        <p:spPr bwMode="auto">
          <a:xfrm rot="17992763">
            <a:off x="8132569" y="4762970"/>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548472"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2369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3352800" y="5460096"/>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34" name="Freeform 33"/>
          <p:cNvSpPr/>
          <p:nvPr/>
        </p:nvSpPr>
        <p:spPr bwMode="auto">
          <a:xfrm rot="1822276">
            <a:off x="8629194" y="3386772"/>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4727848"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3575720"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3855741"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4459053"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75033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Tags</a:t>
            </a:r>
          </a:p>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idx="1"/>
          </p:nvPr>
        </p:nvSpPr>
        <p:spPr/>
        <p:txBody>
          <a:bodyPr/>
          <a:lstStyle/>
          <a:p>
            <a:r>
              <a:rPr lang="en-US" sz="2400" dirty="0"/>
              <a:t>Contain metadata about resources</a:t>
            </a:r>
          </a:p>
          <a:p>
            <a:pPr lvl="1"/>
            <a:r>
              <a:rPr lang="en-US" sz="2000" dirty="0"/>
              <a:t>Beyond ID, version &amp; date</a:t>
            </a:r>
          </a:p>
          <a:p>
            <a:r>
              <a:rPr lang="en-US" sz="2400" dirty="0"/>
              <a:t>Used for different purposes:</a:t>
            </a:r>
          </a:p>
          <a:p>
            <a:pPr lvl="1"/>
            <a:r>
              <a:rPr lang="en-US" sz="2000" dirty="0"/>
              <a:t>Compliance to Profile </a:t>
            </a:r>
          </a:p>
          <a:p>
            <a:pPr lvl="1"/>
            <a:r>
              <a:rPr lang="en-US" sz="2000" dirty="0"/>
              <a:t>Security – e.g. sensitivity of resource</a:t>
            </a:r>
          </a:p>
          <a:p>
            <a:pPr lvl="1"/>
            <a:r>
              <a:rPr lang="en-US" sz="2000" dirty="0"/>
              <a:t>User defined</a:t>
            </a:r>
          </a:p>
          <a:p>
            <a:r>
              <a:rPr lang="en-US" sz="2400" dirty="0"/>
              <a:t>Transported in different ways:</a:t>
            </a:r>
          </a:p>
          <a:p>
            <a:pPr lvl="1"/>
            <a:r>
              <a:rPr lang="en-US" sz="2000" dirty="0"/>
              <a:t>REST – as an HTTP header</a:t>
            </a:r>
          </a:p>
          <a:p>
            <a:pPr lvl="1"/>
            <a:r>
              <a:rPr lang="en-US" sz="2000" dirty="0"/>
              <a:t>In a bundle (document, message, transaction) - in the metadata  element of the resource or the bundle</a:t>
            </a:r>
          </a:p>
        </p:txBody>
      </p:sp>
      <p:sp>
        <p:nvSpPr>
          <p:cNvPr id="6" name="Slide Number Placeholder 3">
            <a:extLst>
              <a:ext uri="{FF2B5EF4-FFF2-40B4-BE49-F238E27FC236}">
                <a16:creationId xmlns:a16="http://schemas.microsoft.com/office/drawing/2014/main" id="{B97F665A-37B3-4728-B086-F97317752F3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488867408"/>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idx="1"/>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lstStyle/>
          <a:p>
            <a:r>
              <a:rPr lang="en-US" dirty="0"/>
              <a:t>The RPC of REST</a:t>
            </a:r>
          </a:p>
          <a:p>
            <a:r>
              <a:rPr lang="en-US" dirty="0"/>
              <a:t>Uses syntax: $operation</a:t>
            </a:r>
          </a:p>
          <a:p>
            <a:r>
              <a:rPr lang="en-US" dirty="0"/>
              <a:t>Examples in spec</a:t>
            </a:r>
          </a:p>
          <a:p>
            <a:pPr lvl="1"/>
            <a:r>
              <a:rPr lang="en-US" dirty="0"/>
              <a:t>Get Patient record (</a:t>
            </a:r>
            <a:r>
              <a:rPr lang="en-GB" dirty="0"/>
              <a:t>base]/</a:t>
            </a:r>
            <a:r>
              <a:rPr lang="en-US" dirty="0"/>
              <a:t>Patient/[id]/$everything)</a:t>
            </a:r>
          </a:p>
          <a:p>
            <a:pPr lvl="1"/>
            <a:r>
              <a:rPr lang="en-US" dirty="0"/>
              <a:t>Expand ValueSet (</a:t>
            </a:r>
            <a:r>
              <a:rPr lang="en-GB" dirty="0"/>
              <a:t>[base]/ValueSet/$expand)</a:t>
            </a:r>
            <a:endParaRPr lang="en-US" dirty="0"/>
          </a:p>
          <a:p>
            <a:pPr lvl="1"/>
            <a:r>
              <a:rPr lang="en-US" dirty="0"/>
              <a:t>Fetch Encounter’s related data ([base]/Encounter/[id]/$everything)</a:t>
            </a:r>
          </a:p>
          <a:p>
            <a:r>
              <a:rPr lang="en-US" dirty="0"/>
              <a:t>Uses Parameter resources to define Inputs &amp; Outputs</a:t>
            </a:r>
          </a:p>
          <a:p>
            <a:pPr marL="0" indent="0">
              <a:buNone/>
            </a:pPr>
            <a:r>
              <a:rPr lang="en-US" dirty="0">
                <a:hlinkClick r:id="rId2"/>
              </a:rPr>
              <a:t>http://hl7.org/implement/standards/fhir/operations.html</a:t>
            </a:r>
            <a:endParaRPr lang="en-US" dirty="0"/>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1"/>
          </p:nvPr>
        </p:nvSpPr>
        <p:spPr>
          <a:xfrm>
            <a:off x="911424" y="1772816"/>
            <a:ext cx="8939336"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 (not FHIR):</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8" name="Slide Number Placeholder 3">
            <a:extLst>
              <a:ext uri="{FF2B5EF4-FFF2-40B4-BE49-F238E27FC236}">
                <a16:creationId xmlns:a16="http://schemas.microsoft.com/office/drawing/2014/main" id="{148408B3-ADC8-4E0D-AD08-786CC138D43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32220716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pic>
        <p:nvPicPr>
          <p:cNvPr id="4" name="Snagit_PPT1CEB" descr="PPT1CEB.png"/>
          <p:cNvPicPr>
            <a:picLocks noChangeAspect="1"/>
          </p:cNvPicPr>
          <p:nvPr/>
        </p:nvPicPr>
        <p:blipFill>
          <a:blip r:embed="rId3" cstate="print"/>
          <a:stretch>
            <a:fillRect/>
          </a:stretch>
        </p:blipFill>
        <p:spPr>
          <a:xfrm>
            <a:off x="2063553" y="1250946"/>
            <a:ext cx="6900748" cy="5173914"/>
          </a:xfrm>
          <a:prstGeom prst="rect">
            <a:avLst/>
          </a:prstGeom>
        </p:spPr>
      </p:pic>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280932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Profiles</a:t>
            </a:r>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 be:</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800" dirty="0"/>
              <a:t>Profiling is going to be very important!</a:t>
            </a:r>
            <a:endParaRPr lang="en-AU" sz="2400" dirty="0"/>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18824208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5000" y="1676401"/>
            <a:ext cx="4438650" cy="46005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6446008" y="2051714"/>
            <a:ext cx="4834568" cy="3693319"/>
          </a:xfrm>
          <a:prstGeom prst="rect">
            <a:avLst/>
          </a:prstGeom>
          <a:noFill/>
        </p:spPr>
        <p:txBody>
          <a:bodyPr wrap="square" rtlCol="0">
            <a:spAutoFit/>
          </a:bodyPr>
          <a:lstStyle/>
          <a:p>
            <a:r>
              <a:rPr lang="en-US" dirty="0"/>
              <a:t>Require that the identifier uses the NHI – and is required</a:t>
            </a:r>
          </a:p>
          <a:p>
            <a:endParaRPr lang="en-US" dirty="0"/>
          </a:p>
          <a:p>
            <a:r>
              <a:rPr lang="en-US" dirty="0"/>
              <a:t>Limit names to just 1 (instead of 0..*)</a:t>
            </a:r>
          </a:p>
          <a:p>
            <a:endParaRPr lang="en-US" dirty="0"/>
          </a:p>
          <a:p>
            <a:endParaRPr lang="en-US" dirty="0"/>
          </a:p>
          <a:p>
            <a:r>
              <a:rPr lang="en-US" dirty="0"/>
              <a:t>Limit maritalStatus to another set of codes that extends the one from HL7 international</a:t>
            </a:r>
          </a:p>
          <a:p>
            <a:endParaRPr lang="en-US" dirty="0"/>
          </a:p>
          <a:p>
            <a:r>
              <a:rPr lang="en-US" dirty="0"/>
              <a:t>Add an extension to support “iwi” (NZ example)</a:t>
            </a:r>
          </a:p>
          <a:p>
            <a:endParaRPr lang="en-US" dirty="0"/>
          </a:p>
          <a:p>
            <a:r>
              <a:rPr lang="en-US" dirty="0"/>
              <a:t>Constrain out animal element (card. =&gt; 0..0)</a:t>
            </a:r>
          </a:p>
        </p:txBody>
      </p:sp>
      <p:cxnSp>
        <p:nvCxnSpPr>
          <p:cNvPr id="7" name="Straight Arrow Connector 6"/>
          <p:cNvCxnSpPr/>
          <p:nvPr/>
        </p:nvCxnSpPr>
        <p:spPr bwMode="auto">
          <a:xfrm flipH="1">
            <a:off x="4124326"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886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5867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89</a:t>
            </a:fld>
            <a:endParaRPr lang="en-CA" dirty="0"/>
          </a:p>
        </p:txBody>
      </p:sp>
      <p:sp>
        <p:nvSpPr>
          <p:cNvPr id="9" name="TextBox 8">
            <a:extLst>
              <a:ext uri="{FF2B5EF4-FFF2-40B4-BE49-F238E27FC236}">
                <a16:creationId xmlns:a16="http://schemas.microsoft.com/office/drawing/2014/main" id="{0681884B-DD66-4DDB-852C-9FAD3116791D}"/>
              </a:ext>
            </a:extLst>
          </p:cNvPr>
          <p:cNvSpPr txBox="1"/>
          <p:nvPr/>
        </p:nvSpPr>
        <p:spPr>
          <a:xfrm>
            <a:off x="638535" y="1639669"/>
            <a:ext cx="1215286" cy="646331"/>
          </a:xfrm>
          <a:prstGeom prst="rect">
            <a:avLst/>
          </a:prstGeom>
          <a:noFill/>
        </p:spPr>
        <p:txBody>
          <a:bodyPr wrap="square" rtlCol="0">
            <a:spAutoFit/>
          </a:bodyPr>
          <a:lstStyle/>
          <a:p>
            <a:r>
              <a:rPr lang="en-US" b="1" dirty="0"/>
              <a:t>Original resource</a:t>
            </a:r>
          </a:p>
        </p:txBody>
      </p:sp>
      <p:sp>
        <p:nvSpPr>
          <p:cNvPr id="11" name="TextBox 10">
            <a:extLst>
              <a:ext uri="{FF2B5EF4-FFF2-40B4-BE49-F238E27FC236}">
                <a16:creationId xmlns:a16="http://schemas.microsoft.com/office/drawing/2014/main" id="{4FB9E933-B173-4902-8101-9C0D7EACC884}"/>
              </a:ext>
            </a:extLst>
          </p:cNvPr>
          <p:cNvSpPr txBox="1"/>
          <p:nvPr/>
        </p:nvSpPr>
        <p:spPr>
          <a:xfrm>
            <a:off x="6446006" y="1654687"/>
            <a:ext cx="4897727" cy="369332"/>
          </a:xfrm>
          <a:prstGeom prst="rect">
            <a:avLst/>
          </a:prstGeom>
          <a:noFill/>
        </p:spPr>
        <p:txBody>
          <a:bodyPr wrap="square" rtlCol="0">
            <a:spAutoFit/>
          </a:bodyPr>
          <a:lstStyle/>
          <a:p>
            <a:r>
              <a:rPr lang="en-US" b="1" dirty="0"/>
              <a:t>List of </a:t>
            </a:r>
            <a:r>
              <a:rPr lang="en-US" b="1" dirty="0" err="1"/>
              <a:t>contraints</a:t>
            </a:r>
            <a:r>
              <a:rPr lang="en-US" b="1" dirty="0"/>
              <a:t> in the profile</a:t>
            </a:r>
          </a:p>
        </p:txBody>
      </p:sp>
    </p:spTree>
    <p:extLst>
      <p:ext uri="{BB962C8B-B14F-4D97-AF65-F5344CB8AC3E}">
        <p14:creationId xmlns:p14="http://schemas.microsoft.com/office/powerpoint/2010/main" val="307765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1"/>
          </p:nvPr>
        </p:nvSpPr>
        <p:spPr>
          <a:xfrm>
            <a:off x="983432" y="1772816"/>
            <a:ext cx="8924528" cy="4752528"/>
          </a:xfrm>
        </p:spPr>
        <p:txBody>
          <a:bodyPr/>
          <a:lstStyle/>
          <a:p>
            <a:r>
              <a:rPr lang="en-AU" sz="2400" dirty="0"/>
              <a:t>FHIR has a standard framework for extensions</a:t>
            </a:r>
          </a:p>
          <a:p>
            <a:pPr lvl="1"/>
            <a:r>
              <a:rPr lang="en-AU" sz="2000" dirty="0"/>
              <a:t>Built into the “wire format”</a:t>
            </a:r>
          </a:p>
          <a:p>
            <a:r>
              <a:rPr lang="en-AU" sz="2400" dirty="0"/>
              <a:t>Every FHIR element can be extended</a:t>
            </a:r>
          </a:p>
          <a:p>
            <a:pPr lvl="1"/>
            <a:r>
              <a:rPr lang="en-AU" sz="2000" dirty="0"/>
              <a:t>Including datatypes</a:t>
            </a:r>
          </a:p>
          <a:p>
            <a:r>
              <a:rPr lang="en-AU" sz="2400" dirty="0"/>
              <a:t>Every extension has:</a:t>
            </a:r>
          </a:p>
          <a:p>
            <a:pPr lvl="1"/>
            <a:r>
              <a:rPr lang="en-AU" sz="2000" dirty="0"/>
              <a:t>url – reference to a computable definition</a:t>
            </a:r>
          </a:p>
          <a:p>
            <a:pPr lvl="1"/>
            <a:r>
              <a:rPr lang="en-AU" sz="2000" dirty="0"/>
              <a:t>value – the actual data (typed from a set of known types)</a:t>
            </a:r>
          </a:p>
          <a:p>
            <a:r>
              <a:rPr lang="en-AU" sz="2400" dirty="0"/>
              <a:t>Every system can read, write, store and exchange all legal extensions – because they are all in one format</a:t>
            </a:r>
          </a:p>
          <a:p>
            <a:r>
              <a:rPr lang="en-AU" sz="2400" dirty="0"/>
              <a:t>All extensions are valid by schema etc.</a:t>
            </a:r>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86" y="1463453"/>
            <a:ext cx="8434110" cy="4774460"/>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2423592" y="4941168"/>
            <a:ext cx="1440160" cy="72008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24268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dirty="0"/>
              <a:t>Yes, FHIR has the </a:t>
            </a:r>
            <a:r>
              <a:rPr lang="en-US" sz="2800" b="1" dirty="0"/>
              <a:t>potential</a:t>
            </a:r>
            <a:r>
              <a:rPr lang="en-US" sz="2800" dirty="0"/>
              <a:t> to supplant HL7 v3, CDA and even v2</a:t>
            </a:r>
          </a:p>
          <a:p>
            <a:r>
              <a:rPr lang="en-US" sz="2800" b="1" dirty="0"/>
              <a:t>However</a:t>
            </a:r>
          </a:p>
          <a:p>
            <a:pPr lvl="1"/>
            <a:r>
              <a:rPr lang="en-US" sz="2400" dirty="0"/>
              <a:t>It’s probably not going to do so right away</a:t>
            </a:r>
          </a:p>
          <a:p>
            <a:pPr marL="571500" indent="-514350"/>
            <a:endParaRPr lang="en-US" sz="2900" dirty="0"/>
          </a:p>
          <a:p>
            <a:pPr marL="571500" indent="-514350"/>
            <a:r>
              <a:rPr lang="en-US" sz="2900" dirty="0"/>
              <a:t>HL7 will support existing product lines so</a:t>
            </a:r>
            <a:br>
              <a:rPr lang="en-US" sz="2900" dirty="0"/>
            </a:br>
            <a:r>
              <a:rPr lang="en-US" sz="2900" dirty="0"/>
              <a:t>long as the market needs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dirty="0"/>
          </a:p>
        </p:txBody>
      </p:sp>
    </p:spTree>
    <p:extLst>
      <p:ext uri="{BB962C8B-B14F-4D97-AF65-F5344CB8AC3E}">
        <p14:creationId xmlns:p14="http://schemas.microsoft.com/office/powerpoint/2010/main" val="21721875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800568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34342</TotalTime>
  <Words>9144</Words>
  <Application>Microsoft Office PowerPoint</Application>
  <PresentationFormat>Widescreen</PresentationFormat>
  <Paragraphs>1560</Paragraphs>
  <Slides>124</Slides>
  <Notes>87</Notes>
  <HiddenSlides>17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124</vt:i4>
      </vt:variant>
    </vt:vector>
  </HeadingPairs>
  <TitlesOfParts>
    <vt:vector size="134" baseType="lpstr">
      <vt:lpstr>Arial</vt:lpstr>
      <vt:lpstr>Calibri</vt:lpstr>
      <vt:lpstr>Courier New</vt:lpstr>
      <vt:lpstr>Franklin Gothic Book</vt:lpstr>
      <vt:lpstr>Souce Sans Pro</vt:lpstr>
      <vt:lpstr>Symbol</vt:lpstr>
      <vt:lpstr>Times New Roman</vt:lpstr>
      <vt:lpstr>Verdana</vt:lpstr>
      <vt:lpstr>Wingdings</vt:lpstr>
      <vt:lpstr>Refined</vt:lpstr>
      <vt:lpstr>Introduction to FHIR</vt:lpstr>
      <vt:lpstr>Instructor</vt:lpstr>
      <vt:lpstr>This presentation</vt:lpstr>
      <vt:lpstr>Acknowledgements</vt:lpstr>
      <vt:lpstr>Agenda</vt:lpstr>
      <vt:lpstr>Tutorial Objectives</vt:lpstr>
      <vt:lpstr>Background to FHIR</vt:lpstr>
      <vt:lpstr>Requirements</vt:lpstr>
      <vt:lpstr>What we have – v2</vt:lpstr>
      <vt:lpstr>What we have – v3</vt:lpstr>
      <vt:lpstr>What we have - CDA</vt:lpstr>
      <vt:lpstr>Complexity Model</vt:lpstr>
      <vt:lpstr>Genesis of FHIR</vt:lpstr>
      <vt:lpstr>FHIR in one slide</vt:lpstr>
      <vt:lpstr>Timeline: Where does FHIR fit?</vt:lpstr>
      <vt:lpstr>FHIR Timeline (planned)</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What makes a resource?</vt:lpstr>
      <vt:lpstr>Connecting Resources</vt:lpstr>
      <vt:lpstr>Connecting Resources</vt:lpstr>
      <vt:lpstr>Taking a tour of a FHIR Resource </vt:lpstr>
      <vt:lpstr>Anatomy of a Resource</vt:lpstr>
      <vt:lpstr>PowerPoint Presentation</vt:lpstr>
      <vt:lpstr>Resource Definitions</vt:lpstr>
      <vt:lpstr>Resource Elements</vt:lpstr>
      <vt:lpstr>Data types: Primitive</vt:lpstr>
      <vt:lpstr>Complex</vt:lpstr>
      <vt:lpstr>Polymorphic Properties</vt:lpstr>
      <vt:lpstr>Constraints &amp; Notes</vt:lpstr>
      <vt:lpstr>Resource Identifiers </vt:lpstr>
      <vt:lpstr>A Resource’s ID</vt:lpstr>
      <vt:lpstr>A Resource’s Id Example</vt:lpstr>
      <vt:lpstr>Narrative</vt:lpstr>
      <vt:lpstr>Narrative example</vt:lpstr>
      <vt:lpstr>Terminology</vt:lpstr>
      <vt:lpstr>Examples of Coded Data in FHIR</vt:lpstr>
      <vt:lpstr>CodeableConcept: Example</vt:lpstr>
      <vt:lpstr>Examples</vt:lpstr>
      <vt:lpstr>Code Systems</vt:lpstr>
      <vt:lpstr>Value Sets</vt:lpstr>
      <vt:lpstr>ValueSet resource</vt:lpstr>
      <vt:lpstr>Bindings</vt:lpstr>
      <vt:lpstr>Binding Strength</vt:lpstr>
      <vt:lpstr>Terminology Server</vt:lpstr>
      <vt:lpstr>FHIR and REST</vt:lpstr>
      <vt:lpstr>REST?</vt:lpstr>
      <vt:lpstr>REST: a URL based API</vt:lpstr>
      <vt:lpstr>REST: JSON</vt:lpstr>
      <vt:lpstr>REST: Search</vt:lpstr>
      <vt:lpstr>REST: Search by identifier</vt:lpstr>
      <vt:lpstr>REST in practice</vt:lpstr>
      <vt:lpstr>REST actions</vt:lpstr>
      <vt:lpstr>FHIR reuses these</vt:lpstr>
      <vt:lpstr>FHIR RESTful Interactions</vt:lpstr>
      <vt:lpstr>FHIR RESTful Search</vt:lpstr>
      <vt:lpstr>FHIR RESTful Search</vt:lpstr>
      <vt:lpstr>Miscellaneous Topics</vt:lpstr>
      <vt:lpstr>Versioning</vt:lpstr>
      <vt:lpstr>Version history – and revival</vt:lpstr>
      <vt:lpstr>Bundles</vt:lpstr>
      <vt:lpstr>Query response</vt:lpstr>
      <vt:lpstr>Transactions / Batches</vt:lpstr>
      <vt:lpstr>Paradigms</vt:lpstr>
      <vt:lpstr>Documents – are bundles</vt:lpstr>
      <vt:lpstr>Miscellaneous Topics</vt:lpstr>
      <vt:lpstr>Tags</vt:lpstr>
      <vt:lpstr>Contained Resources</vt:lpstr>
      <vt:lpstr>Operations</vt:lpstr>
      <vt:lpstr>RPC vs REST example</vt:lpstr>
      <vt:lpstr>FHIR Operations</vt:lpstr>
      <vt:lpstr>FHIR Profiles</vt:lpstr>
      <vt:lpstr>The need for Profiles</vt:lpstr>
      <vt:lpstr>Profiling a resource. For example...</vt:lpstr>
      <vt:lpstr>Extensions</vt:lpstr>
      <vt:lpstr>Extension Example</vt:lpstr>
      <vt:lpstr>How does FHIR compare?</vt:lpstr>
      <vt:lpstr>V2 and FHIR</vt:lpstr>
      <vt:lpstr>V3 and FHIR</vt:lpstr>
      <vt:lpstr>FHIR and CDA</vt:lpstr>
      <vt:lpstr>FHIR and Services</vt:lpstr>
      <vt:lpstr>So why use anything else?</vt:lpstr>
      <vt:lpstr>FHIR as a replacement</vt:lpstr>
      <vt:lpstr>Implementing FHIR</vt:lpstr>
      <vt:lpstr>Implementation Tools</vt:lpstr>
      <vt:lpstr>Test Servers</vt:lpstr>
      <vt:lpstr>Getting started</vt:lpstr>
      <vt:lpstr>Tools to Visualize FHIR resources </vt:lpstr>
      <vt:lpstr>Tools to Visualize FHIR resources </vt:lpstr>
      <vt:lpstr>Connectathons</vt:lpstr>
      <vt:lpstr>Implementation Assistance</vt:lpstr>
      <vt:lpstr>Where can FHIR be used?</vt:lpstr>
      <vt:lpstr>Architecture</vt:lpstr>
      <vt:lpstr>Migration</vt:lpstr>
      <vt:lpstr>Migration – v2</vt:lpstr>
      <vt:lpstr>Migration – CDA</vt:lpstr>
      <vt:lpstr>WRAP up</vt:lpstr>
      <vt:lpstr>What does FHIR provide?</vt:lpstr>
      <vt:lpstr>Business Case for FHIR (1)</vt:lpstr>
      <vt:lpstr>Business Case for FHIR (2)</vt:lpstr>
      <vt:lpstr>FHIR &amp; Cost of Integration</vt:lpstr>
      <vt:lpstr>Future impact of FHIR</vt:lpstr>
      <vt:lpstr>What’s next?</vt:lpstr>
      <vt:lpstr>Development plans</vt:lpstr>
      <vt:lpstr>Next Steps for you</vt:lpstr>
      <vt:lpstr>Review Tutorial Objectives</vt:lpstr>
      <vt:lpstr>PowerPoint Presentation</vt:lpstr>
      <vt:lpstr>SMART on FHIR</vt:lpstr>
      <vt:lpstr>CDS Hooks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Rik Smithies</cp:lastModifiedBy>
  <cp:revision>648</cp:revision>
  <dcterms:created xsi:type="dcterms:W3CDTF">2012-12-03T20:41:34Z</dcterms:created>
  <dcterms:modified xsi:type="dcterms:W3CDTF">2019-01-21T11:38:39Z</dcterms:modified>
</cp:coreProperties>
</file>